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67"/>
  </p:notesMasterIdLst>
  <p:sldIdLst>
    <p:sldId id="256" r:id="rId2"/>
    <p:sldId id="479" r:id="rId3"/>
    <p:sldId id="478" r:id="rId4"/>
    <p:sldId id="260" r:id="rId5"/>
    <p:sldId id="315" r:id="rId6"/>
    <p:sldId id="433" r:id="rId7"/>
    <p:sldId id="435" r:id="rId8"/>
    <p:sldId id="436" r:id="rId9"/>
    <p:sldId id="437" r:id="rId10"/>
    <p:sldId id="476" r:id="rId11"/>
    <p:sldId id="438" r:id="rId12"/>
    <p:sldId id="575" r:id="rId13"/>
    <p:sldId id="453" r:id="rId14"/>
    <p:sldId id="454" r:id="rId15"/>
    <p:sldId id="448" r:id="rId16"/>
    <p:sldId id="577" r:id="rId17"/>
    <p:sldId id="578" r:id="rId18"/>
    <p:sldId id="576" r:id="rId19"/>
    <p:sldId id="439" r:id="rId20"/>
    <p:sldId id="440" r:id="rId21"/>
    <p:sldId id="449" r:id="rId22"/>
    <p:sldId id="441" r:id="rId23"/>
    <p:sldId id="443" r:id="rId24"/>
    <p:sldId id="450" r:id="rId25"/>
    <p:sldId id="442" r:id="rId26"/>
    <p:sldId id="444" r:id="rId27"/>
    <p:sldId id="451" r:id="rId28"/>
    <p:sldId id="445" r:id="rId29"/>
    <p:sldId id="446" r:id="rId30"/>
    <p:sldId id="447" r:id="rId31"/>
    <p:sldId id="452" r:id="rId32"/>
    <p:sldId id="483" r:id="rId33"/>
    <p:sldId id="484" r:id="rId34"/>
    <p:sldId id="455" r:id="rId35"/>
    <p:sldId id="506" r:id="rId36"/>
    <p:sldId id="507" r:id="rId37"/>
    <p:sldId id="508" r:id="rId38"/>
    <p:sldId id="509" r:id="rId39"/>
    <p:sldId id="510" r:id="rId40"/>
    <p:sldId id="511" r:id="rId41"/>
    <p:sldId id="477" r:id="rId42"/>
    <p:sldId id="456" r:id="rId43"/>
    <p:sldId id="461" r:id="rId44"/>
    <p:sldId id="518" r:id="rId45"/>
    <p:sldId id="457" r:id="rId46"/>
    <p:sldId id="458" r:id="rId47"/>
    <p:sldId id="459" r:id="rId48"/>
    <p:sldId id="460" r:id="rId49"/>
    <p:sldId id="517" r:id="rId50"/>
    <p:sldId id="468" r:id="rId51"/>
    <p:sldId id="462" r:id="rId52"/>
    <p:sldId id="470" r:id="rId53"/>
    <p:sldId id="463" r:id="rId54"/>
    <p:sldId id="464" r:id="rId55"/>
    <p:sldId id="516" r:id="rId56"/>
    <p:sldId id="469" r:id="rId57"/>
    <p:sldId id="513" r:id="rId58"/>
    <p:sldId id="514" r:id="rId59"/>
    <p:sldId id="467" r:id="rId60"/>
    <p:sldId id="471" r:id="rId61"/>
    <p:sldId id="465" r:id="rId62"/>
    <p:sldId id="466" r:id="rId63"/>
    <p:sldId id="515" r:id="rId64"/>
    <p:sldId id="472" r:id="rId65"/>
    <p:sldId id="473" r:id="rId66"/>
    <p:sldId id="474" r:id="rId67"/>
    <p:sldId id="475" r:id="rId68"/>
    <p:sldId id="480" r:id="rId69"/>
    <p:sldId id="482" r:id="rId70"/>
    <p:sldId id="497" r:id="rId71"/>
    <p:sldId id="498" r:id="rId72"/>
    <p:sldId id="486" r:id="rId73"/>
    <p:sldId id="487" r:id="rId74"/>
    <p:sldId id="494" r:id="rId75"/>
    <p:sldId id="495" r:id="rId76"/>
    <p:sldId id="496" r:id="rId77"/>
    <p:sldId id="493" r:id="rId78"/>
    <p:sldId id="488" r:id="rId79"/>
    <p:sldId id="489" r:id="rId80"/>
    <p:sldId id="491" r:id="rId81"/>
    <p:sldId id="499" r:id="rId82"/>
    <p:sldId id="500" r:id="rId83"/>
    <p:sldId id="501" r:id="rId84"/>
    <p:sldId id="502" r:id="rId85"/>
    <p:sldId id="503" r:id="rId86"/>
    <p:sldId id="492" r:id="rId87"/>
    <p:sldId id="504" r:id="rId88"/>
    <p:sldId id="579" r:id="rId89"/>
    <p:sldId id="580" r:id="rId90"/>
    <p:sldId id="581" r:id="rId91"/>
    <p:sldId id="582" r:id="rId92"/>
    <p:sldId id="583" r:id="rId93"/>
    <p:sldId id="546" r:id="rId94"/>
    <p:sldId id="547" r:id="rId95"/>
    <p:sldId id="548" r:id="rId96"/>
    <p:sldId id="525" r:id="rId97"/>
    <p:sldId id="527" r:id="rId98"/>
    <p:sldId id="528" r:id="rId99"/>
    <p:sldId id="529" r:id="rId100"/>
    <p:sldId id="538" r:id="rId101"/>
    <p:sldId id="532" r:id="rId102"/>
    <p:sldId id="533" r:id="rId103"/>
    <p:sldId id="534" r:id="rId104"/>
    <p:sldId id="535" r:id="rId105"/>
    <p:sldId id="536" r:id="rId106"/>
    <p:sldId id="537" r:id="rId107"/>
    <p:sldId id="520" r:id="rId108"/>
    <p:sldId id="549" r:id="rId109"/>
    <p:sldId id="545" r:id="rId110"/>
    <p:sldId id="539" r:id="rId111"/>
    <p:sldId id="540" r:id="rId112"/>
    <p:sldId id="541" r:id="rId113"/>
    <p:sldId id="542" r:id="rId114"/>
    <p:sldId id="543" r:id="rId115"/>
    <p:sldId id="544" r:id="rId116"/>
    <p:sldId id="550" r:id="rId117"/>
    <p:sldId id="521" r:id="rId118"/>
    <p:sldId id="522" r:id="rId119"/>
    <p:sldId id="524" r:id="rId120"/>
    <p:sldId id="523" r:id="rId121"/>
    <p:sldId id="552" r:id="rId122"/>
    <p:sldId id="556" r:id="rId123"/>
    <p:sldId id="557" r:id="rId124"/>
    <p:sldId id="558" r:id="rId125"/>
    <p:sldId id="559" r:id="rId126"/>
    <p:sldId id="560" r:id="rId127"/>
    <p:sldId id="561" r:id="rId128"/>
    <p:sldId id="562" r:id="rId129"/>
    <p:sldId id="553" r:id="rId130"/>
    <p:sldId id="554" r:id="rId131"/>
    <p:sldId id="555" r:id="rId132"/>
    <p:sldId id="563" r:id="rId133"/>
    <p:sldId id="567" r:id="rId134"/>
    <p:sldId id="564" r:id="rId135"/>
    <p:sldId id="568" r:id="rId136"/>
    <p:sldId id="565" r:id="rId137"/>
    <p:sldId id="569" r:id="rId138"/>
    <p:sldId id="566" r:id="rId139"/>
    <p:sldId id="570" r:id="rId140"/>
    <p:sldId id="571" r:id="rId141"/>
    <p:sldId id="572" r:id="rId142"/>
    <p:sldId id="573" r:id="rId143"/>
    <p:sldId id="574" r:id="rId144"/>
    <p:sldId id="481" r:id="rId145"/>
    <p:sldId id="318" r:id="rId146"/>
    <p:sldId id="320" r:id="rId147"/>
    <p:sldId id="333" r:id="rId148"/>
    <p:sldId id="420" r:id="rId149"/>
    <p:sldId id="421" r:id="rId150"/>
    <p:sldId id="422" r:id="rId151"/>
    <p:sldId id="430" r:id="rId152"/>
    <p:sldId id="431" r:id="rId153"/>
    <p:sldId id="432" r:id="rId154"/>
    <p:sldId id="335" r:id="rId155"/>
    <p:sldId id="338" r:id="rId156"/>
    <p:sldId id="340" r:id="rId157"/>
    <p:sldId id="342" r:id="rId158"/>
    <p:sldId id="339" r:id="rId159"/>
    <p:sldId id="343" r:id="rId160"/>
    <p:sldId id="427" r:id="rId161"/>
    <p:sldId id="428" r:id="rId162"/>
    <p:sldId id="349" r:id="rId163"/>
    <p:sldId id="429" r:id="rId164"/>
    <p:sldId id="423" r:id="rId165"/>
    <p:sldId id="424"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9"/>
    <p:restoredTop sz="78691"/>
  </p:normalViewPr>
  <p:slideViewPr>
    <p:cSldViewPr snapToGrid="0" snapToObjects="1" showGuides="1">
      <p:cViewPr>
        <p:scale>
          <a:sx n="80" d="100"/>
          <a:sy n="80" d="100"/>
        </p:scale>
        <p:origin x="48" y="256"/>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3</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observational study setting, given that there are no unmeasured confounders, which is often written in this way, that the potential outcomes are independent of treatment assignment given X, we can use propensity scores to estimate the average treatment effect</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2355739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18</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88471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8569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3053646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24</a:t>
            </a:fld>
            <a:endParaRPr lang="en-US"/>
          </a:p>
        </p:txBody>
      </p:sp>
    </p:spTree>
    <p:extLst>
      <p:ext uri="{BB962C8B-B14F-4D97-AF65-F5344CB8AC3E}">
        <p14:creationId xmlns:p14="http://schemas.microsoft.com/office/powerpoint/2010/main" val="222546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4</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contrast, the more prevalent exposure(s) could not all find mates in this matching scheme. ??</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192571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394997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95749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1429219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329051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here we have the difference between m1 and m0, so if the outcome model is correctly specified, this will be our quantity of interest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1441853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have among the treated, the observed Y minus the predicted 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431789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similarly, among the controls we have the observed minus predicted 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3731586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represent the fitted propensity score by e(Xi, beta hat) – this is often estimated by fitting a propensity score model using a logistic regression. Xi are the covariate values for participant I, beta hat are the betas obtained from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2095479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robust standard errors do no take into account the fact that you fit a propensity score prior to fitting your weighted GLM</a:t>
            </a:r>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282086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4075097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3980942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101736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1873376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_click_ the outcome if they are assigned the control and Y </a:t>
            </a:r>
            <a:r>
              <a:rPr lang="en-US" dirty="0" err="1"/>
              <a:t>i</a:t>
            </a:r>
            <a:r>
              <a:rPr lang="en-US" dirty="0"/>
              <a:t> 1, _click_ the outcome if they are assigned the treatment. Often our estimate of interest is the _click_ difference between these two outcomes. In reality, however only one of these two quantities is observable.</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equations incorporate the weights, as seen here</a:t>
            </a:r>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here we are looking at the difference between the predicted Y among the treated and predicted Y among the controls minus delta1, which is the estimated difference between the two, so when we sum over all participants this will be zero</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2407852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taking the observed Y minus the predicted Y among the treated minus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586212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among the controls minus the predicted minus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3244744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minus the predicted Y among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113</a:t>
            </a:fld>
            <a:endParaRPr lang="en-US"/>
          </a:p>
        </p:txBody>
      </p:sp>
    </p:spTree>
    <p:extLst>
      <p:ext uri="{BB962C8B-B14F-4D97-AF65-F5344CB8AC3E}">
        <p14:creationId xmlns:p14="http://schemas.microsoft.com/office/powerpoint/2010/main" val="9602724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Y minus the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114</a:t>
            </a:fld>
            <a:endParaRPr lang="en-US"/>
          </a:p>
        </p:txBody>
      </p:sp>
    </p:spTree>
    <p:extLst>
      <p:ext uri="{BB962C8B-B14F-4D97-AF65-F5344CB8AC3E}">
        <p14:creationId xmlns:p14="http://schemas.microsoft.com/office/powerpoint/2010/main" val="3584963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estimating equation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115</a:t>
            </a:fld>
            <a:endParaRPr lang="en-US"/>
          </a:p>
        </p:txBody>
      </p:sp>
    </p:spTree>
    <p:extLst>
      <p:ext uri="{BB962C8B-B14F-4D97-AF65-F5344CB8AC3E}">
        <p14:creationId xmlns:p14="http://schemas.microsoft.com/office/powerpoint/2010/main" val="1445329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are using the sandwich estimator to approximate the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901841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our estimated sandwich variance to approximate the variance of this quantity</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141</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413729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3695803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tiff"/><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27.tif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4.tiff"/><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1D-3A5B-6C4A-B292-52997E836B71}"/>
              </a:ext>
            </a:extLst>
          </p:cNvPr>
          <p:cNvSpPr>
            <a:spLocks noGrp="1"/>
          </p:cNvSpPr>
          <p:nvPr>
            <p:ph type="title"/>
          </p:nvPr>
        </p:nvSpPr>
        <p:spPr/>
        <p:txBody>
          <a:bodyPr/>
          <a:lstStyle/>
          <a:p>
            <a:r>
              <a:rPr lang="en-US" sz="8800" dirty="0"/>
              <a:t>Causal Quantities</a:t>
            </a:r>
          </a:p>
        </p:txBody>
      </p:sp>
    </p:spTree>
    <p:extLst>
      <p:ext uri="{BB962C8B-B14F-4D97-AF65-F5344CB8AC3E}">
        <p14:creationId xmlns:p14="http://schemas.microsoft.com/office/powerpoint/2010/main" val="34136105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1</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d>
                                <m:dPr>
                                  <m:ctrlPr>
                                    <a:rPr lang="en-US" sz="4000" i="1">
                                      <a:solidFill>
                                        <a:schemeClr val="tx1">
                                          <a:lumMod val="75000"/>
                                          <a:lumOff val="25000"/>
                                        </a:schemeClr>
                                      </a:solidFill>
                                      <a:latin typeface="Cambria Math" panose="02040503050406030204" pitchFamily="18" charset="0"/>
                                    </a:rPr>
                                  </m:ctrlPr>
                                </m:d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𝑌</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𝑚</m:t>
                                      </m:r>
                                    </m:e>
                                    <m:sub>
                                      <m:r>
                                        <a:rPr lang="en-US" sz="4000" b="0" i="1" smtClean="0">
                                          <a:solidFill>
                                            <a:schemeClr val="tx1">
                                              <a:lumMod val="75000"/>
                                              <a:lumOff val="25000"/>
                                            </a:schemeClr>
                                          </a:solidFill>
                                          <a:latin typeface="Cambria Math" panose="02040503050406030204" pitchFamily="18" charset="0"/>
                                        </a:rPr>
                                        <m:t>0</m:t>
                                      </m:r>
                                    </m:sub>
                                  </m:sSub>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r>
                                            <a:rPr lang="en-US" sz="4000" b="1" i="0" smtClean="0">
                                              <a:solidFill>
                                                <a:schemeClr val="tx1">
                                                  <a:lumMod val="75000"/>
                                                  <a:lumOff val="25000"/>
                                                </a:schemeClr>
                                              </a:solidFill>
                                              <a:latin typeface="Cambria Math" panose="02040503050406030204" pitchFamily="18" charset="0"/>
                                            </a:rPr>
                                            <m:t>𝐗</m:t>
                                          </m:r>
                                        </m:e>
                                        <m:sub>
                                          <m:r>
                                            <a:rPr lang="en-US" sz="4000" b="0" i="1" smtClean="0">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𝛂</m:t>
                                              </m:r>
                                            </m:e>
                                          </m:acc>
                                        </m:e>
                                        <m:sub>
                                          <m:r>
                                            <a:rPr lang="en-US" sz="40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b="0" i="1" smtClean="0">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tx1">
                                          <a:lumMod val="75000"/>
                                          <a:lumOff val="25000"/>
                                        </a:schemeClr>
                                      </a:solidFill>
                                      <a:latin typeface="Cambria Math" panose="02040503050406030204" pitchFamily="18" charset="0"/>
                                    </a:rPr>
                                  </m:ctrlPr>
                                </m:sSubPr>
                                <m:e>
                                  <m:r>
                                    <a:rPr lang="en-US" sz="4000" i="1">
                                      <a:solidFill>
                                        <a:schemeClr val="tx1">
                                          <a:lumMod val="75000"/>
                                          <a:lumOff val="25000"/>
                                        </a:schemeClr>
                                      </a:solidFill>
                                      <a:latin typeface="Cambria Math" panose="02040503050406030204" pitchFamily="18" charset="0"/>
                                    </a:rPr>
                                    <m:t>(1−</m:t>
                                  </m:r>
                                  <m:r>
                                    <a:rPr lang="en-US" sz="4000" i="1">
                                      <a:solidFill>
                                        <a:schemeClr val="tx1">
                                          <a:lumMod val="75000"/>
                                          <a:lumOff val="25000"/>
                                        </a:schemeClr>
                                      </a:solidFill>
                                      <a:latin typeface="Cambria Math" panose="02040503050406030204" pitchFamily="18" charset="0"/>
                                    </a:rPr>
                                    <m:t>𝑍</m:t>
                                  </m:r>
                                </m:e>
                                <m:sub>
                                  <m:r>
                                    <a:rPr lang="en-US" sz="4000" i="1">
                                      <a:solidFill>
                                        <a:schemeClr val="tx1">
                                          <a:lumMod val="75000"/>
                                          <a:lumOff val="25000"/>
                                        </a:schemeClr>
                                      </a:solidFill>
                                      <a:latin typeface="Cambria Math" panose="02040503050406030204" pitchFamily="18" charset="0"/>
                                    </a:rPr>
                                    <m:t>𝑖</m:t>
                                  </m:r>
                                </m:sub>
                              </m:sSub>
                              <m:r>
                                <a:rPr lang="en-US" sz="4000" i="1">
                                  <a:solidFill>
                                    <a:schemeClr val="tx1">
                                      <a:lumMod val="75000"/>
                                      <a:lumOff val="25000"/>
                                    </a:schemeClr>
                                  </a:solidFill>
                                  <a:latin typeface="Cambria Math" panose="02040503050406030204" pitchFamily="18" charset="0"/>
                                </a:rPr>
                                <m:t>)</m:t>
                              </m:r>
                              <m:r>
                                <a:rPr lang="en-US" sz="4000" i="1">
                                  <a:solidFill>
                                    <a:schemeClr val="tx1">
                                      <a:lumMod val="75000"/>
                                      <a:lumOff val="25000"/>
                                    </a:schemeClr>
                                  </a:solidFill>
                                  <a:latin typeface="Cambria Math" panose="02040503050406030204" pitchFamily="18" charset="0"/>
                                </a:rPr>
                                <m:t>𝑒</m:t>
                              </m:r>
                              <m:d>
                                <m:dPr>
                                  <m:ctrlPr>
                                    <a:rPr lang="en-US" sz="4000" b="1" i="1">
                                      <a:solidFill>
                                        <a:schemeClr val="tx1">
                                          <a:lumMod val="75000"/>
                                          <a:lumOff val="25000"/>
                                        </a:schemeClr>
                                      </a:solidFill>
                                      <a:latin typeface="Cambria Math" panose="02040503050406030204" pitchFamily="18" charset="0"/>
                                    </a:rPr>
                                  </m:ctrlPr>
                                </m:dPr>
                                <m:e>
                                  <m:sSub>
                                    <m:sSubPr>
                                      <m:ctrlPr>
                                        <a:rPr lang="en-US" sz="4000" b="1" i="1">
                                          <a:solidFill>
                                            <a:schemeClr val="tx1">
                                              <a:lumMod val="75000"/>
                                              <a:lumOff val="25000"/>
                                            </a:schemeClr>
                                          </a:solidFill>
                                          <a:latin typeface="Cambria Math" panose="02040503050406030204" pitchFamily="18" charset="0"/>
                                        </a:rPr>
                                      </m:ctrlPr>
                                    </m:sSubPr>
                                    <m:e>
                                      <m:r>
                                        <a:rPr lang="en-US" sz="4000" b="1">
                                          <a:solidFill>
                                            <a:schemeClr val="tx1">
                                              <a:lumMod val="75000"/>
                                              <a:lumOff val="25000"/>
                                            </a:schemeClr>
                                          </a:solidFill>
                                          <a:latin typeface="Cambria Math" panose="02040503050406030204" pitchFamily="18" charset="0"/>
                                        </a:rPr>
                                        <m:t>𝐗</m:t>
                                      </m:r>
                                    </m:e>
                                    <m:sub>
                                      <m:r>
                                        <a:rPr lang="en-US" sz="4000" i="1">
                                          <a:solidFill>
                                            <a:schemeClr val="tx1">
                                              <a:lumMod val="75000"/>
                                              <a:lumOff val="25000"/>
                                            </a:schemeClr>
                                          </a:solidFill>
                                          <a:latin typeface="Cambria Math" panose="02040503050406030204" pitchFamily="18" charset="0"/>
                                        </a:rPr>
                                        <m:t>𝑖</m:t>
                                      </m:r>
                                    </m:sub>
                                  </m:sSub>
                                  <m:r>
                                    <a:rPr lang="en-US" sz="4000" b="1" i="1">
                                      <a:solidFill>
                                        <a:schemeClr val="tx1">
                                          <a:lumMod val="75000"/>
                                          <a:lumOff val="25000"/>
                                        </a:schemeClr>
                                      </a:solidFill>
                                      <a:latin typeface="Cambria Math" panose="02040503050406030204" pitchFamily="18" charset="0"/>
                                    </a:rPr>
                                    <m:t>,</m:t>
                                  </m:r>
                                  <m:r>
                                    <a:rPr lang="en-US" sz="4000" b="1" i="1">
                                      <a:solidFill>
                                        <a:schemeClr val="tx1">
                                          <a:lumMod val="75000"/>
                                          <a:lumOff val="25000"/>
                                        </a:schemeClr>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bg1"/>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577644" y="2813819"/>
                <a:ext cx="6544292"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577644" y="2813819"/>
                <a:ext cx="6544292" cy="1154162"/>
              </a:xfrm>
              <a:prstGeom prst="rect">
                <a:avLst/>
              </a:prstGeom>
              <a:blipFill>
                <a:blip r:embed="rId3"/>
                <a:stretch>
                  <a:fillRect l="-2713" t="-1099" r="-4651" b="-34066"/>
                </a:stretch>
              </a:blipFill>
            </p:spPr>
            <p:txBody>
              <a:bodyPr/>
              <a:lstStyle/>
              <a:p>
                <a:r>
                  <a:rPr lang="en-US">
                    <a:noFill/>
                  </a:rPr>
                  <a:t> </a:t>
                </a:r>
              </a:p>
            </p:txBody>
          </p:sp>
        </mc:Fallback>
      </mc:AlternateContent>
    </p:spTree>
    <p:extLst>
      <p:ext uri="{BB962C8B-B14F-4D97-AF65-F5344CB8AC3E}">
        <p14:creationId xmlns:p14="http://schemas.microsoft.com/office/powerpoint/2010/main" val="10160055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7364805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204693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98569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395608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45402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685130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3"/>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17259903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lumMod val="75000"/>
                              <a:lumOff val="25000"/>
                            </a:schemeClr>
                          </a:solidFill>
                          <a:latin typeface="Cambria Math" panose="02040503050406030204" pitchFamily="18" charset="0"/>
                        </a:rPr>
                        <m:t>𝑣𝑎𝑟</m:t>
                      </m:r>
                      <m:d>
                        <m:dPr>
                          <m:ctrlPr>
                            <a:rPr lang="en-US" sz="3600" b="1" i="1" smtClean="0">
                              <a:solidFill>
                                <a:schemeClr val="tx1">
                                  <a:lumMod val="75000"/>
                                  <a:lumOff val="25000"/>
                                </a:schemeClr>
                              </a:solidFill>
                              <a:latin typeface="Cambria Math" panose="02040503050406030204" pitchFamily="18" charset="0"/>
                            </a:rPr>
                          </m:ctrlPr>
                        </m:dPr>
                        <m:e>
                          <m:sSub>
                            <m:sSubPr>
                              <m:ctrlPr>
                                <a:rPr lang="en-US" sz="3600" b="1"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𝚫</m:t>
                                  </m:r>
                                </m:e>
                              </m:acc>
                            </m:e>
                            <m:sub>
                              <m:r>
                                <a:rPr lang="en-US" sz="3600" b="0" i="1" smtClean="0">
                                  <a:solidFill>
                                    <a:schemeClr val="tx1">
                                      <a:lumMod val="75000"/>
                                      <a:lumOff val="25000"/>
                                    </a:schemeClr>
                                  </a:solidFill>
                                  <a:latin typeface="Cambria Math" panose="02040503050406030204" pitchFamily="18" charset="0"/>
                                </a:rPr>
                                <m:t>𝐷𝑅</m:t>
                              </m:r>
                              <m:r>
                                <a:rPr lang="en-US" sz="3600" b="0" i="1" smtClean="0">
                                  <a:solidFill>
                                    <a:schemeClr val="tx1">
                                      <a:lumMod val="75000"/>
                                      <a:lumOff val="25000"/>
                                    </a:schemeClr>
                                  </a:solidFill>
                                  <a:latin typeface="Cambria Math" panose="02040503050406030204" pitchFamily="18" charset="0"/>
                                </a:rPr>
                                <m:t>, </m:t>
                              </m:r>
                              <m:r>
                                <a:rPr lang="en-US" sz="3600" b="0" i="1" smtClean="0">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𝑣𝑎𝑟</m:t>
                      </m:r>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m:rPr>
                                  <m:sty m:val="p"/>
                                </m:rPr>
                                <a:rPr lang="en-US" sz="3600" b="0" i="0" smtClean="0">
                                  <a:solidFill>
                                    <a:schemeClr val="bg1"/>
                                  </a:solidFill>
                                  <a:latin typeface="Cambria Math" panose="02040503050406030204" pitchFamily="18" charset="0"/>
                                </a:rPr>
                                <m:t>B</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0" smtClean="0">
                                  <a:solidFill>
                                    <a:schemeClr val="bg1"/>
                                  </a:solidFill>
                                  <a:latin typeface="Cambria Math" panose="02040503050406030204" pitchFamily="18" charset="0"/>
                                </a:rPr>
                              </m:ctrlPr>
                            </m:accPr>
                            <m:e>
                              <m:r>
                                <m:rPr>
                                  <m:sty m:val="p"/>
                                </m:rPr>
                                <a:rPr lang="en-US" sz="3600" b="0" i="0" smtClean="0">
                                  <a:solidFill>
                                    <a:schemeClr val="bg1"/>
                                  </a:solidFill>
                                  <a:latin typeface="Cambria Math" panose="02040503050406030204" pitchFamily="18" charset="0"/>
                                </a:rPr>
                                <m:t>A</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411398" y="1943966"/>
                <a:ext cx="11369203" cy="3150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7500" b="0" i="1" smtClean="0">
                              <a:solidFill>
                                <a:schemeClr val="bg1"/>
                              </a:solidFill>
                              <a:latin typeface="Cambria Math" panose="02040503050406030204" pitchFamily="18" charset="0"/>
                            </a:rPr>
                          </m:ctrlPr>
                        </m:fPr>
                        <m:num>
                          <m:r>
                            <a:rPr lang="en-US" sz="7500" b="0" i="1" smtClean="0">
                              <a:solidFill>
                                <a:schemeClr val="bg1"/>
                              </a:solidFill>
                              <a:latin typeface="Cambria Math" panose="02040503050406030204" pitchFamily="18" charset="0"/>
                            </a:rPr>
                            <m:t>1</m:t>
                          </m:r>
                        </m:num>
                        <m:den>
                          <m:r>
                            <a:rPr lang="en-US" sz="7500" b="0" i="1" smtClean="0">
                              <a:solidFill>
                                <a:schemeClr val="bg1"/>
                              </a:solidFill>
                              <a:latin typeface="Cambria Math" panose="02040503050406030204" pitchFamily="18" charset="0"/>
                            </a:rPr>
                            <m:t>𝑛</m:t>
                          </m:r>
                        </m:den>
                      </m:f>
                      <m:nary>
                        <m:naryPr>
                          <m:chr m:val="∑"/>
                          <m:ctrlPr>
                            <a:rPr lang="en-US" sz="7500" b="0" i="1" smtClean="0">
                              <a:solidFill>
                                <a:schemeClr val="bg1"/>
                              </a:solidFill>
                              <a:latin typeface="Cambria Math" panose="02040503050406030204" pitchFamily="18" charset="0"/>
                            </a:rPr>
                          </m:ctrlPr>
                        </m:naryPr>
                        <m:sub>
                          <m:r>
                            <a:rPr lang="en-US" sz="7500" b="0" i="1" smtClean="0">
                              <a:solidFill>
                                <a:schemeClr val="bg1"/>
                              </a:solidFill>
                              <a:latin typeface="Cambria Math" panose="02040503050406030204" pitchFamily="18" charset="0"/>
                            </a:rPr>
                            <m:t>𝑖</m:t>
                          </m:r>
                          <m:r>
                            <a:rPr lang="en-US" sz="7500" b="0" i="1" smtClean="0">
                              <a:solidFill>
                                <a:schemeClr val="bg1"/>
                              </a:solidFill>
                              <a:latin typeface="Cambria Math" panose="02040503050406030204" pitchFamily="18" charset="0"/>
                            </a:rPr>
                            <m:t>=1</m:t>
                          </m:r>
                        </m:sub>
                        <m:sup>
                          <m:r>
                            <a:rPr lang="en-US" sz="7500" b="0" i="1" smtClean="0">
                              <a:solidFill>
                                <a:schemeClr val="bg1"/>
                              </a:solidFill>
                              <a:latin typeface="Cambria Math" panose="02040503050406030204" pitchFamily="18" charset="0"/>
                            </a:rPr>
                            <m:t>𝑛</m:t>
                          </m:r>
                        </m:sup>
                        <m:e>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𝑌</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nary>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r>
                            <a:rPr lang="en-US" sz="7500" b="0" i="1" smtClean="0">
                              <a:solidFill>
                                <a:schemeClr val="bg1"/>
                              </a:solidFill>
                              <a:latin typeface="Cambria Math" panose="02040503050406030204" pitchFamily="18" charset="0"/>
                            </a:rPr>
                            <m:t>1</m:t>
                          </m:r>
                        </m:num>
                        <m:den>
                          <m:r>
                            <a:rPr lang="en-US" sz="7500" b="0" i="1" smtClean="0">
                              <a:solidFill>
                                <a:schemeClr val="bg1"/>
                              </a:solidFill>
                              <a:latin typeface="Cambria Math" panose="02040503050406030204" pitchFamily="18" charset="0"/>
                            </a:rPr>
                            <m:t>𝑛</m:t>
                          </m:r>
                        </m:den>
                      </m:f>
                      <m:nary>
                        <m:naryPr>
                          <m:chr m:val="∑"/>
                          <m:ctrlPr>
                            <a:rPr lang="en-US" sz="7500" b="0" i="1" smtClean="0">
                              <a:solidFill>
                                <a:schemeClr val="bg1"/>
                              </a:solidFill>
                              <a:latin typeface="Cambria Math" panose="02040503050406030204" pitchFamily="18" charset="0"/>
                            </a:rPr>
                          </m:ctrlPr>
                        </m:naryPr>
                        <m:sub>
                          <m:r>
                            <a:rPr lang="en-US" sz="7500" b="0" i="1" smtClean="0">
                              <a:solidFill>
                                <a:schemeClr val="bg1"/>
                              </a:solidFill>
                              <a:latin typeface="Cambria Math" panose="02040503050406030204" pitchFamily="18" charset="0"/>
                            </a:rPr>
                            <m:t>𝑖</m:t>
                          </m:r>
                          <m:r>
                            <a:rPr lang="en-US" sz="7500" b="0" i="1" smtClean="0">
                              <a:solidFill>
                                <a:schemeClr val="bg1"/>
                              </a:solidFill>
                              <a:latin typeface="Cambria Math" panose="02040503050406030204" pitchFamily="18" charset="0"/>
                            </a:rPr>
                            <m:t>=1</m:t>
                          </m:r>
                        </m:sub>
                        <m:sup>
                          <m:r>
                            <a:rPr lang="en-US" sz="7500" b="0" i="1" smtClean="0">
                              <a:solidFill>
                                <a:schemeClr val="bg1"/>
                              </a:solidFill>
                              <a:latin typeface="Cambria Math" panose="02040503050406030204" pitchFamily="18" charset="0"/>
                            </a:rPr>
                            <m:t>𝑛</m:t>
                          </m:r>
                        </m:sup>
                        <m:e>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𝑌</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e>
                      </m:nary>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411398" y="1943966"/>
                <a:ext cx="11369203" cy="3150542"/>
              </a:xfrm>
              <a:prstGeom prst="rect">
                <a:avLst/>
              </a:prstGeom>
              <a:blipFill>
                <a:blip r:embed="rId3"/>
                <a:stretch>
                  <a:fillRect l="-23746" t="-120080" r="-2230" b="-181928"/>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𝑣𝑎𝑟</m:t>
                      </m:r>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l="-227"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Continuous outcome</a:t>
            </a:r>
          </a:p>
        </p:txBody>
      </p:sp>
    </p:spTree>
    <p:extLst>
      <p:ext uri="{BB962C8B-B14F-4D97-AF65-F5344CB8AC3E}">
        <p14:creationId xmlns:p14="http://schemas.microsoft.com/office/powerpoint/2010/main" val="1099252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xmlns="">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3"/>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908746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𝑁</m:t>
                      </m:r>
                      <m:r>
                        <a:rPr lang="en-US" i="1">
                          <a:solidFill>
                            <a:schemeClr val="tx1">
                              <a:lumMod val="75000"/>
                              <a:lumOff val="25000"/>
                            </a:schemeClr>
                          </a:solidFill>
                          <a:latin typeface="Cambria Math" charset="0"/>
                        </a:rPr>
                        <m:t> </m:t>
                      </m:r>
                      <m:d>
                        <m:dPr>
                          <m:ctrlPr>
                            <a:rPr lang="en-US" i="1">
                              <a:solidFill>
                                <a:schemeClr val="tx1">
                                  <a:lumMod val="75000"/>
                                  <a:lumOff val="25000"/>
                                </a:schemeClr>
                              </a:solidFill>
                              <a:latin typeface="Cambria Math" panose="02040503050406030204" pitchFamily="18" charset="0"/>
                            </a:rPr>
                          </m:ctrlPr>
                        </m:dPr>
                        <m:e>
                          <m:r>
                            <a:rPr lang="en-US" i="1">
                              <a:solidFill>
                                <a:schemeClr val="tx1">
                                  <a:lumMod val="75000"/>
                                  <a:lumOff val="25000"/>
                                </a:schemeClr>
                              </a:solidFill>
                              <a:latin typeface="Cambria Math" charset="0"/>
                            </a:rPr>
                            <m:t>0, 1</m:t>
                          </m:r>
                        </m:e>
                      </m:d>
                    </m:oMath>
                  </m:oMathPara>
                </a14:m>
                <a:endParaRPr lang="en-US" dirty="0">
                  <a:solidFill>
                    <a:schemeClr val="tx1">
                      <a:lumMod val="75000"/>
                      <a:lumOff val="25000"/>
                    </a:schemeClr>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𝑁</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smtClean="0">
                          <a:solidFill>
                            <a:schemeClr val="tx1">
                              <a:lumMod val="75000"/>
                              <a:lumOff val="25000"/>
                            </a:schemeClr>
                          </a:solidFill>
                          <a:latin typeface="Cambria Math" charset="0"/>
                        </a:rPr>
                        <m:t>𝑍</m:t>
                      </m:r>
                      <m:r>
                        <a:rPr lang="en-US" i="1" smtClean="0">
                          <a:solidFill>
                            <a:schemeClr val="tx1">
                              <a:lumMod val="75000"/>
                              <a:lumOff val="25000"/>
                            </a:schemeClr>
                          </a:solidFill>
                          <a:latin typeface="Cambria Math" charset="0"/>
                        </a:rPr>
                        <m:t>+</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m:t>
                      </m:r>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smtClean="0">
                          <a:solidFill>
                            <a:schemeClr val="tx1">
                              <a:lumMod val="75000"/>
                              <a:lumOff val="25000"/>
                            </a:schemeClr>
                          </a:solidFill>
                          <a:latin typeface="Cambria Math" charset="0"/>
                        </a:rPr>
                        <m:t>+</m:t>
                      </m:r>
                      <m:r>
                        <a:rPr lang="en-US" i="1" smtClean="0">
                          <a:solidFill>
                            <a:schemeClr val="tx1">
                              <a:lumMod val="75000"/>
                              <a:lumOff val="25000"/>
                            </a:schemeClr>
                          </a:solidFill>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40645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11032690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Tree>
    <p:extLst>
      <p:ext uri="{BB962C8B-B14F-4D97-AF65-F5344CB8AC3E}">
        <p14:creationId xmlns:p14="http://schemas.microsoft.com/office/powerpoint/2010/main" val="41349605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35761010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Tree>
    <p:extLst>
      <p:ext uri="{BB962C8B-B14F-4D97-AF65-F5344CB8AC3E}">
        <p14:creationId xmlns:p14="http://schemas.microsoft.com/office/powerpoint/2010/main" val="2022457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2556556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2"/>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418149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006696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Tree>
    <p:extLst>
      <p:ext uri="{BB962C8B-B14F-4D97-AF65-F5344CB8AC3E}">
        <p14:creationId xmlns:p14="http://schemas.microsoft.com/office/powerpoint/2010/main" val="17774157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19702841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15987828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713038"/>
            <a:ext cx="10515600" cy="2852737"/>
          </a:xfrm>
        </p:spPr>
        <p:txBody>
          <a:bodyPr/>
          <a:lstStyle/>
          <a:p>
            <a:r>
              <a:rPr lang="en-US" dirty="0">
                <a:solidFill>
                  <a:schemeClr val="bg1"/>
                </a:solidFill>
                <a:latin typeface="Franklin Gothic Heavy" charset="0"/>
                <a:ea typeface="Franklin Gothic Heavy" charset="0"/>
                <a:cs typeface="Franklin Gothic Heavy" charset="0"/>
              </a:rPr>
              <a:t>Standardized mean difference</a:t>
            </a:r>
          </a:p>
        </p:txBody>
      </p:sp>
      <mc:AlternateContent xmlns:mc="http://schemas.openxmlformats.org/markup-compatibility/2006" xmlns:a14="http://schemas.microsoft.com/office/drawing/2010/main">
        <mc:Choice Requires="a14">
          <p:sp>
            <p:nvSpPr>
              <p:cNvPr id="5" name="TextBox 4"/>
              <p:cNvSpPr txBox="1"/>
              <p:nvPr/>
            </p:nvSpPr>
            <p:spPr>
              <a:xfrm>
                <a:off x="2438400" y="555963"/>
                <a:ext cx="7315200" cy="2732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rgbClr val="00B0F0"/>
                          </a:solidFill>
                          <a:latin typeface="Cambria Math" charset="0"/>
                        </a:rPr>
                        <m:t>𝒅</m:t>
                      </m:r>
                      <m:r>
                        <a:rPr lang="en-US" sz="4400" b="1" i="1" smtClean="0">
                          <a:solidFill>
                            <a:srgbClr val="00B0F0"/>
                          </a:solidFill>
                          <a:latin typeface="Cambria Math" charset="0"/>
                        </a:rPr>
                        <m:t>=</m:t>
                      </m:r>
                      <m:f>
                        <m:fPr>
                          <m:ctrlPr>
                            <a:rPr lang="mr-IN" sz="4400" b="1" i="1" smtClean="0">
                              <a:solidFill>
                                <a:srgbClr val="00B0F0"/>
                              </a:solidFill>
                              <a:latin typeface="Cambria Math" panose="02040503050406030204" pitchFamily="18" charset="0"/>
                            </a:rPr>
                          </m:ctrlPr>
                        </m:fPr>
                        <m:num>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𝒆𝒙𝒑𝒐𝒔𝒆𝒅</m:t>
                              </m:r>
                            </m:sub>
                          </m:sSub>
                          <m:r>
                            <a:rPr lang="en-US" sz="4400" b="1" i="1" smtClean="0">
                              <a:solidFill>
                                <a:srgbClr val="00B0F0"/>
                              </a:solidFill>
                              <a:latin typeface="Cambria Math" charset="0"/>
                            </a:rPr>
                            <m:t>−</m:t>
                          </m:r>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𝒖𝒏𝒆𝒙𝒑𝒐𝒔𝒆𝒅</m:t>
                              </m:r>
                            </m:sub>
                          </m:sSub>
                        </m:num>
                        <m:den>
                          <m:rad>
                            <m:radPr>
                              <m:degHide m:val="on"/>
                              <m:ctrlPr>
                                <a:rPr lang="en-US" sz="4400" b="1" i="1" smtClean="0">
                                  <a:solidFill>
                                    <a:srgbClr val="00B0F0"/>
                                  </a:solidFill>
                                  <a:latin typeface="Cambria Math" panose="02040503050406030204" pitchFamily="18" charset="0"/>
                                </a:rPr>
                              </m:ctrlPr>
                            </m:radPr>
                            <m:deg/>
                            <m:e>
                              <m:f>
                                <m:fPr>
                                  <m:ctrlPr>
                                    <a:rPr lang="mr-IN" sz="4400" b="1" i="1" smtClean="0">
                                      <a:solidFill>
                                        <a:srgbClr val="00B0F0"/>
                                      </a:solidFill>
                                      <a:latin typeface="Cambria Math" panose="02040503050406030204" pitchFamily="18" charset="0"/>
                                    </a:rPr>
                                  </m:ctrlPr>
                                </m:fPr>
                                <m:num>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𝒆𝒙𝒑𝒐𝒔𝒆𝒅</m:t>
                                      </m:r>
                                    </m:sub>
                                    <m:sup>
                                      <m:r>
                                        <a:rPr lang="en-US" sz="4400" b="1" i="1" smtClean="0">
                                          <a:solidFill>
                                            <a:srgbClr val="00B0F0"/>
                                          </a:solidFill>
                                          <a:latin typeface="Cambria Math" charset="0"/>
                                        </a:rPr>
                                        <m:t>𝟐</m:t>
                                      </m:r>
                                    </m:sup>
                                  </m:sSubSup>
                                  <m:r>
                                    <a:rPr lang="en-US" sz="4400" b="1" i="1" smtClean="0">
                                      <a:solidFill>
                                        <a:srgbClr val="00B0F0"/>
                                      </a:solidFill>
                                      <a:latin typeface="Cambria Math" charset="0"/>
                                    </a:rPr>
                                    <m:t>+</m:t>
                                  </m:r>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𝒖𝒏𝒆𝒙𝒑𝒐𝒔𝒆𝒅</m:t>
                                      </m:r>
                                    </m:sub>
                                    <m:sup>
                                      <m:r>
                                        <a:rPr lang="en-US" sz="4400" b="1" i="1" smtClean="0">
                                          <a:solidFill>
                                            <a:srgbClr val="00B0F0"/>
                                          </a:solidFill>
                                          <a:latin typeface="Cambria Math" charset="0"/>
                                        </a:rPr>
                                        <m:t>𝟐</m:t>
                                      </m:r>
                                    </m:sup>
                                  </m:sSubSup>
                                </m:num>
                                <m:den>
                                  <m:r>
                                    <a:rPr lang="en-US" sz="4400" b="1" i="1" smtClean="0">
                                      <a:solidFill>
                                        <a:srgbClr val="00B0F0"/>
                                      </a:solidFill>
                                      <a:latin typeface="Cambria Math" charset="0"/>
                                    </a:rPr>
                                    <m:t>𝟐</m:t>
                                  </m:r>
                                </m:den>
                              </m:f>
                            </m:e>
                          </m:rad>
                        </m:den>
                      </m:f>
                      <m:r>
                        <a:rPr lang="en-US" sz="4400" b="1" i="1" smtClean="0">
                          <a:solidFill>
                            <a:srgbClr val="00B0F0"/>
                          </a:solidFill>
                          <a:latin typeface="Cambria Math" charset="0"/>
                        </a:rPr>
                        <m:t> </m:t>
                      </m:r>
                    </m:oMath>
                  </m:oMathPara>
                </a14:m>
                <a:endParaRPr lang="en-US" sz="4400" b="1" dirty="0">
                  <a:solidFill>
                    <a:srgbClr val="00B0F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38400" y="555963"/>
                <a:ext cx="7315200" cy="2732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8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sp>
        <p:nvSpPr>
          <p:cNvPr id="6"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Franklin Gothic Heavy" charset="0"/>
                <a:ea typeface="Franklin Gothic Heavy" charset="0"/>
                <a:cs typeface="Franklin Gothic Heavy" charset="0"/>
              </a:rPr>
              <a:t>Imbalance between exposures</a:t>
            </a:r>
            <a:endParaRPr lang="en-US" sz="3600" dirty="0">
              <a:solidFill>
                <a:schemeClr val="bg1"/>
              </a:solidFill>
              <a:latin typeface="Franklin Gothic Heavy" charset="0"/>
              <a:ea typeface="Franklin Gothic Heavy" charset="0"/>
              <a:cs typeface="Franklin Gothic Heavy" charset="0"/>
            </a:endParaRP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
        <p:nvSpPr>
          <p:cNvPr id="7" name="Rounded Rectangle 6"/>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tidyr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plot_df</a:t>
            </a:r>
            <a:r>
              <a:rPr lang="en-US" sz="2500" dirty="0">
                <a:solidFill>
                  <a:schemeClr val="tx1"/>
                </a:solidFill>
                <a:latin typeface="Monaco" pitchFamily="2" charset="77"/>
              </a:rPr>
              <a:t> &lt;- </a:t>
            </a:r>
            <a:r>
              <a:rPr lang="en-US" sz="2500" dirty="0" err="1">
                <a:solidFill>
                  <a:schemeClr val="tx1"/>
                </a:solidFill>
                <a:latin typeface="Monaco" pitchFamily="2" charset="77"/>
              </a:rPr>
              <a:t>data.frame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a:t>
            </a:r>
            <a:r>
              <a:rPr lang="en-US" sz="2500" dirty="0">
                <a:solidFill>
                  <a:schemeClr val="tx1"/>
                </a:solidFill>
                <a:latin typeface="Monaco" pitchFamily="2" charset="77"/>
              </a:rPr>
              <a:t> = names(</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p>
          <a:p>
            <a:r>
              <a:rPr lang="en-US" sz="2500" dirty="0">
                <a:solidFill>
                  <a:schemeClr val="tx1"/>
                </a:solidFill>
                <a:latin typeface="Monaco" pitchFamily="2" charset="77"/>
              </a:rPr>
              <a:t>  Unadjusted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                      </a:t>
            </a:r>
          </a:p>
          <a:p>
            <a:r>
              <a:rPr lang="en-US" sz="2500" dirty="0">
                <a:solidFill>
                  <a:schemeClr val="tx1"/>
                </a:solidFill>
                <a:latin typeface="Monaco" pitchFamily="2" charset="77"/>
              </a:rPr>
              <a:t>  Weighted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%&gt;%</a:t>
            </a:r>
          </a:p>
          <a:p>
            <a:r>
              <a:rPr lang="en-US" sz="2500" dirty="0">
                <a:solidFill>
                  <a:schemeClr val="tx1"/>
                </a:solidFill>
                <a:latin typeface="Monaco" pitchFamily="2" charset="77"/>
              </a:rPr>
              <a:t>  gather("Method", "SMD", -</a:t>
            </a:r>
            <a:r>
              <a:rPr lang="en-US" sz="2500" dirty="0" err="1">
                <a:solidFill>
                  <a:schemeClr val="tx1"/>
                </a:solidFill>
                <a:latin typeface="Monaco" pitchFamily="2" charset="77"/>
              </a:rPr>
              <a:t>var</a:t>
            </a:r>
            <a:r>
              <a:rPr lang="en-US" sz="2500" dirty="0">
                <a:solidFill>
                  <a:schemeClr val="tx1"/>
                </a:solidFill>
                <a:latin typeface="Monaco" pitchFamily="2" charset="77"/>
              </a:rPr>
              <a:t>)</a:t>
            </a:r>
          </a:p>
        </p:txBody>
      </p:sp>
      <p:sp>
        <p:nvSpPr>
          <p:cNvPr id="6" name="Rounded Rectangle 5">
            <a:extLst>
              <a:ext uri="{FF2B5EF4-FFF2-40B4-BE49-F238E27FC236}">
                <a16:creationId xmlns:a16="http://schemas.microsoft.com/office/drawing/2014/main" id="{826D7C21-50A7-A745-B040-A4C69F2268C4}"/>
              </a:ext>
            </a:extLst>
          </p:cNvPr>
          <p:cNvSpPr/>
          <p:nvPr/>
        </p:nvSpPr>
        <p:spPr>
          <a:xfrm>
            <a:off x="3581400" y="3213100"/>
            <a:ext cx="4025900" cy="46355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1103F78-EBFF-F34D-86A0-FCCCB3BD14F4}"/>
              </a:ext>
            </a:extLst>
          </p:cNvPr>
          <p:cNvSpPr/>
          <p:nvPr/>
        </p:nvSpPr>
        <p:spPr>
          <a:xfrm>
            <a:off x="1219200" y="4343400"/>
            <a:ext cx="5651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1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a:solidFill>
                  <a:schemeClr val="tx1"/>
                </a:solidFill>
                <a:latin typeface="Monaco" pitchFamily="2" charset="77"/>
              </a:rPr>
              <a:t>library(ggplot2)</a:t>
            </a:r>
          </a:p>
          <a:p>
            <a:endParaRPr lang="en-US" sz="2200" dirty="0">
              <a:solidFill>
                <a:schemeClr val="tx1"/>
              </a:solidFill>
              <a:latin typeface="Monaco" pitchFamily="2" charset="77"/>
            </a:endParaRPr>
          </a:p>
          <a:p>
            <a:r>
              <a:rPr lang="en-US" sz="2200" dirty="0" err="1">
                <a:solidFill>
                  <a:schemeClr val="tx1"/>
                </a:solidFill>
                <a:latin typeface="Monaco" pitchFamily="2" charset="77"/>
              </a:rPr>
              <a:t>ggplot</a:t>
            </a:r>
            <a:r>
              <a:rPr lang="en-US" sz="2200" dirty="0">
                <a:solidFill>
                  <a:schemeClr val="tx1"/>
                </a:solidFill>
                <a:latin typeface="Monaco" pitchFamily="2" charset="77"/>
              </a:rPr>
              <a:t>(</a:t>
            </a:r>
          </a:p>
          <a:p>
            <a:r>
              <a:rPr lang="en-US" sz="2200" dirty="0">
                <a:solidFill>
                  <a:schemeClr val="tx1"/>
                </a:solidFill>
                <a:latin typeface="Monaco" pitchFamily="2" charset="77"/>
              </a:rPr>
              <a:t>  data = </a:t>
            </a:r>
            <a:r>
              <a:rPr lang="en-US" sz="2200" dirty="0" err="1">
                <a:solidFill>
                  <a:schemeClr val="tx1"/>
                </a:solidFill>
                <a:latin typeface="Monaco" pitchFamily="2" charset="77"/>
              </a:rPr>
              <a:t>plot_df</a:t>
            </a:r>
            <a:r>
              <a:rPr lang="en-US" sz="2200" dirty="0">
                <a:solidFill>
                  <a:schemeClr val="tx1"/>
                </a:solidFill>
                <a:latin typeface="Monaco" pitchFamily="2" charset="77"/>
              </a:rPr>
              <a:t>,</a:t>
            </a:r>
          </a:p>
          <a:p>
            <a:r>
              <a:rPr lang="en-US" sz="2200" dirty="0">
                <a:solidFill>
                  <a:schemeClr val="tx1"/>
                </a:solidFill>
                <a:latin typeface="Monaco" pitchFamily="2" charset="77"/>
              </a:rPr>
              <a:t>  mapping = </a:t>
            </a:r>
            <a:r>
              <a:rPr lang="en-US" sz="2200" dirty="0" err="1">
                <a:solidFill>
                  <a:schemeClr val="tx1"/>
                </a:solidFill>
                <a:latin typeface="Monaco" pitchFamily="2" charset="77"/>
              </a:rPr>
              <a:t>aes</a:t>
            </a:r>
            <a:r>
              <a:rPr lang="en-US" sz="2200" dirty="0">
                <a:solidFill>
                  <a:schemeClr val="tx1"/>
                </a:solidFill>
                <a:latin typeface="Monaco" pitchFamily="2" charset="77"/>
              </a:rPr>
              <a:t>(x = </a:t>
            </a:r>
            <a:r>
              <a:rPr lang="en-US" sz="2200" dirty="0" err="1">
                <a:solidFill>
                  <a:schemeClr val="tx1"/>
                </a:solidFill>
                <a:latin typeface="Monaco" pitchFamily="2" charset="77"/>
              </a:rPr>
              <a:t>var</a:t>
            </a:r>
            <a:r>
              <a:rPr lang="en-US" sz="2200" dirty="0">
                <a:solidFill>
                  <a:schemeClr val="tx1"/>
                </a:solidFill>
                <a:latin typeface="Monaco" pitchFamily="2" charset="77"/>
              </a:rPr>
              <a:t>, y = SMD, group = Method, color = Method)</a:t>
            </a:r>
          </a:p>
          <a:p>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geom_line</a:t>
            </a:r>
            <a:r>
              <a:rPr lang="en-US" sz="2200" dirty="0">
                <a:solidFill>
                  <a:schemeClr val="tx1"/>
                </a:solidFill>
                <a:latin typeface="Monaco" pitchFamily="2" charset="77"/>
              </a:rPr>
              <a:t>() +</a:t>
            </a:r>
          </a:p>
          <a:p>
            <a:r>
              <a:rPr lang="en-US" sz="2200" dirty="0">
                <a:solidFill>
                  <a:schemeClr val="tx1"/>
                </a:solidFill>
                <a:latin typeface="Monaco" pitchFamily="2" charset="77"/>
              </a:rPr>
              <a:t>  </a:t>
            </a:r>
            <a:r>
              <a:rPr lang="en-US" sz="2200" dirty="0" err="1">
                <a:solidFill>
                  <a:schemeClr val="tx1"/>
                </a:solidFill>
                <a:latin typeface="Monaco" pitchFamily="2" charset="77"/>
              </a:rPr>
              <a:t>geom_point</a:t>
            </a:r>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geom_hline</a:t>
            </a:r>
            <a:r>
              <a:rPr lang="en-US" sz="2200" dirty="0">
                <a:solidFill>
                  <a:schemeClr val="tx1"/>
                </a:solidFill>
                <a:latin typeface="Monaco" pitchFamily="2" charset="77"/>
              </a:rPr>
              <a:t>(</a:t>
            </a:r>
            <a:r>
              <a:rPr lang="en-US" sz="2200" dirty="0" err="1">
                <a:solidFill>
                  <a:schemeClr val="tx1"/>
                </a:solidFill>
                <a:latin typeface="Monaco" pitchFamily="2" charset="77"/>
              </a:rPr>
              <a:t>yintercept</a:t>
            </a:r>
            <a:r>
              <a:rPr lang="en-US" sz="2200" dirty="0">
                <a:solidFill>
                  <a:schemeClr val="tx1"/>
                </a:solidFill>
                <a:latin typeface="Monaco" pitchFamily="2" charset="77"/>
              </a:rPr>
              <a:t> = 0.1, color = "black", size = 0.1) +  </a:t>
            </a:r>
          </a:p>
          <a:p>
            <a:r>
              <a:rPr lang="en-US" sz="2200" dirty="0">
                <a:solidFill>
                  <a:schemeClr val="tx1"/>
                </a:solidFill>
                <a:latin typeface="Monaco" pitchFamily="2" charset="77"/>
              </a:rPr>
              <a:t>  </a:t>
            </a:r>
            <a:r>
              <a:rPr lang="en-US" sz="2200" dirty="0" err="1">
                <a:solidFill>
                  <a:schemeClr val="tx1"/>
                </a:solidFill>
                <a:latin typeface="Monaco" pitchFamily="2" charset="77"/>
              </a:rPr>
              <a:t>coord_flip</a:t>
            </a:r>
            <a:r>
              <a:rPr lang="en-US" sz="2200" dirty="0">
                <a:solidFill>
                  <a:schemeClr val="tx1"/>
                </a:solidFill>
                <a:latin typeface="Monaco" pitchFamily="2" charset="77"/>
              </a:rPr>
              <a:t>()</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838200" y="4687888"/>
            <a:ext cx="9842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19306256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508000" y="2033588"/>
            <a:ext cx="1333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140372-C4EF-2342-A08A-5524FE3788F1}"/>
              </a:ext>
            </a:extLst>
          </p:cNvPr>
          <p:cNvSpPr/>
          <p:nvPr/>
        </p:nvSpPr>
        <p:spPr>
          <a:xfrm>
            <a:off x="838200" y="2355850"/>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2FDD89-E7EC-DB42-974E-7446875AAA4F}"/>
              </a:ext>
            </a:extLst>
          </p:cNvPr>
          <p:cNvSpPr/>
          <p:nvPr/>
        </p:nvSpPr>
        <p:spPr>
          <a:xfrm>
            <a:off x="838200" y="2678112"/>
            <a:ext cx="26416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B2E214C-F6D0-0D47-9B9D-D09EE884721C}"/>
              </a:ext>
            </a:extLst>
          </p:cNvPr>
          <p:cNvSpPr/>
          <p:nvPr/>
        </p:nvSpPr>
        <p:spPr>
          <a:xfrm>
            <a:off x="838200" y="3052762"/>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0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P spid="8" grpId="0" animBg="1"/>
      <p:bldP spid="8" grpId="1" animBg="1"/>
      <p:bldP spid="9" grpId="0" animBg="1"/>
      <p:bldP spid="9"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a:t>
            </a:r>
          </a:p>
        </p:txBody>
      </p:sp>
      <p:sp>
        <p:nvSpPr>
          <p:cNvPr id="6" name="Rounded Rectangle 5">
            <a:extLst>
              <a:ext uri="{FF2B5EF4-FFF2-40B4-BE49-F238E27FC236}">
                <a16:creationId xmlns:a16="http://schemas.microsoft.com/office/drawing/2014/main" id="{A3B99F77-58A6-A449-A378-C178B4E4B8A1}"/>
              </a:ext>
            </a:extLst>
          </p:cNvPr>
          <p:cNvSpPr/>
          <p:nvPr/>
        </p:nvSpPr>
        <p:spPr>
          <a:xfrm>
            <a:off x="838200" y="3390900"/>
            <a:ext cx="45212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6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%&gt;%</a:t>
            </a:r>
          </a:p>
          <a:p>
            <a:r>
              <a:rPr lang="en-US" sz="2200" dirty="0">
                <a:solidFill>
                  <a:schemeClr val="tx1"/>
                </a:solidFill>
                <a:latin typeface="Monaco" pitchFamily="2" charset="77"/>
              </a:rPr>
              <a:t>  </a:t>
            </a:r>
            <a:r>
              <a:rPr lang="en-US" sz="2200" dirty="0" err="1">
                <a:solidFill>
                  <a:schemeClr val="tx1"/>
                </a:solidFill>
                <a:latin typeface="Monaco" pitchFamily="2" charset="77"/>
              </a:rPr>
              <a:t>exp</a:t>
            </a:r>
            <a:r>
              <a:rPr lang="en-US" sz="2200" dirty="0">
                <a:solidFill>
                  <a:schemeClr val="tx1"/>
                </a:solidFill>
                <a:latin typeface="Monaco" pitchFamily="2" charset="77"/>
              </a:rPr>
              <a:t>()</a:t>
            </a:r>
          </a:p>
          <a:p>
            <a:r>
              <a:rPr lang="en-US" sz="2200" dirty="0">
                <a:solidFill>
                  <a:schemeClr val="bg1">
                    <a:lumMod val="50000"/>
                  </a:schemeClr>
                </a:solidFill>
                <a:latin typeface="Monaco" pitchFamily="2" charset="77"/>
              </a:rPr>
              <a:t>#&gt;           2.5%   97.5%</a:t>
            </a:r>
          </a:p>
          <a:p>
            <a:r>
              <a:rPr lang="en-US" sz="2200" dirty="0">
                <a:solidFill>
                  <a:schemeClr val="bg1">
                    <a:lumMod val="50000"/>
                  </a:schemeClr>
                </a:solidFill>
                <a:latin typeface="Monaco" pitchFamily="2" charset="77"/>
              </a:rPr>
              <a:t>#&gt; exposure  1.51   2.01 </a:t>
            </a:r>
          </a:p>
        </p:txBody>
      </p:sp>
      <p:sp>
        <p:nvSpPr>
          <p:cNvPr id="6" name="Rounded Rectangle 5">
            <a:extLst>
              <a:ext uri="{FF2B5EF4-FFF2-40B4-BE49-F238E27FC236}">
                <a16:creationId xmlns:a16="http://schemas.microsoft.com/office/drawing/2014/main" id="{1958E6A3-19DC-6045-A8DD-B1EA7D089E58}"/>
              </a:ext>
            </a:extLst>
          </p:cNvPr>
          <p:cNvSpPr/>
          <p:nvPr/>
        </p:nvSpPr>
        <p:spPr>
          <a:xfrm>
            <a:off x="838200" y="3709988"/>
            <a:ext cx="10414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Franklin Gothic Heavy" charset="0"/>
                <a:ea typeface="Franklin Gothic Heavy" charset="0"/>
                <a:cs typeface="Franklin Gothic Heavy" charset="0"/>
              </a:rPr>
              <a:t>unmeasured confounding</a:t>
            </a:r>
          </a:p>
        </p:txBody>
      </p:sp>
      <p:pic>
        <p:nvPicPr>
          <p:cNvPr id="4" name="Picture 3">
            <a:extLst>
              <a:ext uri="{FF2B5EF4-FFF2-40B4-BE49-F238E27FC236}">
                <a16:creationId xmlns:a16="http://schemas.microsoft.com/office/drawing/2014/main" id="{37845FCF-90D0-734C-8374-1D7ED8C80918}"/>
              </a:ext>
            </a:extLst>
          </p:cNvPr>
          <p:cNvPicPr>
            <a:picLocks noChangeAspect="1"/>
          </p:cNvPicPr>
          <p:nvPr/>
        </p:nvPicPr>
        <p:blipFill>
          <a:blip r:embed="rId2"/>
          <a:stretch>
            <a:fillRect/>
          </a:stretch>
        </p:blipFill>
        <p:spPr>
          <a:xfrm rot="1255900">
            <a:off x="7406208" y="118825"/>
            <a:ext cx="3181823" cy="3181823"/>
          </a:xfrm>
          <a:prstGeom prst="rect">
            <a:avLst/>
          </a:prstGeom>
        </p:spPr>
      </p:pic>
    </p:spTree>
    <p:extLst>
      <p:ext uri="{BB962C8B-B14F-4D97-AF65-F5344CB8AC3E}">
        <p14:creationId xmlns:p14="http://schemas.microsoft.com/office/powerpoint/2010/main" val="4072099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1830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
        <p:nvSpPr>
          <p:cNvPr id="5" name="TextBox 4">
            <a:extLst>
              <a:ext uri="{FF2B5EF4-FFF2-40B4-BE49-F238E27FC236}">
                <a16:creationId xmlns:a16="http://schemas.microsoft.com/office/drawing/2014/main" id="{ABF1F9A5-3096-4541-B94C-3E3345A89387}"/>
              </a:ext>
            </a:extLst>
          </p:cNvPr>
          <p:cNvSpPr txBox="1"/>
          <p:nvPr/>
        </p:nvSpPr>
        <p:spPr>
          <a:xfrm>
            <a:off x="3244850" y="2291834"/>
            <a:ext cx="5702300" cy="2400657"/>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5000" dirty="0">
                <a:solidFill>
                  <a:schemeClr val="accent4"/>
                </a:solidFill>
                <a:latin typeface="Franklin Gothic Medium" panose="020B0603020102020204" pitchFamily="34" charset="0"/>
              </a:rPr>
              <a:t>Odds Ratio Confidence Interval: (1.5, 2)</a:t>
            </a:r>
          </a:p>
        </p:txBody>
      </p:sp>
    </p:spTree>
    <p:extLst>
      <p:ext uri="{BB962C8B-B14F-4D97-AF65-F5344CB8AC3E}">
        <p14:creationId xmlns:p14="http://schemas.microsoft.com/office/powerpoint/2010/main" val="16486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315198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can use my observed variables to estimate this</a:t>
            </a:r>
            <a:endParaRPr lang="en-US" sz="3200" b="1" strike="sngStrike" dirty="0">
              <a:solidFill>
                <a:schemeClr val="bg1"/>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434477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1 −</m:t>
                              </m:r>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r>
                            <a:rPr lang="en-US" sz="7500" b="0" i="1" smtClean="0">
                              <a:solidFill>
                                <a:schemeClr val="tx1">
                                  <a:lumMod val="75000"/>
                                  <a:lumOff val="25000"/>
                                </a:schemeClr>
                              </a:solidFill>
                              <a:latin typeface="Cambria Math" panose="02040503050406030204" pitchFamily="18" charset="0"/>
                            </a:rPr>
                            <m:t>1 −</m:t>
                          </m:r>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 </a:t>
            </a:r>
            <a:r>
              <a:rPr lang="en-US" sz="3200" dirty="0">
                <a:solidFill>
                  <a:schemeClr val="tx1">
                    <a:lumMod val="75000"/>
                    <a:lumOff val="25000"/>
                  </a:schemeClr>
                </a:solidFill>
                <a:latin typeface="Franklin Gothic Medium" charset="0"/>
                <a:ea typeface="Franklin Gothic Medium" charset="0"/>
                <a:cs typeface="Franklin Gothic Medium" charset="0"/>
              </a:rPr>
              <a:t>can use my observed variables to estimate this</a:t>
            </a:r>
            <a:endParaRPr lang="en-US" sz="3200" b="1" dirty="0">
              <a:solidFill>
                <a:schemeClr val="tx1">
                  <a:lumMod val="75000"/>
                  <a:lumOff val="25000"/>
                </a:schemeClr>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9294981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796C-F899-8840-89A1-297181D03DCC}"/>
              </a:ext>
            </a:extLst>
          </p:cNvPr>
          <p:cNvSpPr>
            <a:spLocks noGrp="1"/>
          </p:cNvSpPr>
          <p:nvPr>
            <p:ph type="title"/>
          </p:nvPr>
        </p:nvSpPr>
        <p:spPr>
          <a:xfrm>
            <a:off x="228600" y="187325"/>
            <a:ext cx="10515600" cy="1325563"/>
          </a:xfrm>
        </p:spPr>
        <p:txBody>
          <a:bodyPr>
            <a:noAutofit/>
          </a:bodyPr>
          <a:lstStyle/>
          <a:p>
            <a:r>
              <a:rPr lang="en-US" sz="6000" b="1" dirty="0">
                <a:solidFill>
                  <a:schemeClr val="bg1"/>
                </a:solidFill>
                <a:latin typeface="Franklin Gothic Medium" charset="0"/>
                <a:ea typeface="Franklin Gothic Medium" charset="0"/>
                <a:cs typeface="Franklin Gothic Medium" charset="0"/>
              </a:rPr>
              <a:t>Exposure-unmeasured confounder effect</a:t>
            </a:r>
            <a:endParaRPr lang="en-US" sz="6000" dirty="0">
              <a:solidFill>
                <a:schemeClr val="bg1"/>
              </a:solidFill>
            </a:endParaRPr>
          </a:p>
        </p:txBody>
      </p:sp>
      <p:sp>
        <p:nvSpPr>
          <p:cNvPr id="3" name="Content Placeholder 2">
            <a:extLst>
              <a:ext uri="{FF2B5EF4-FFF2-40B4-BE49-F238E27FC236}">
                <a16:creationId xmlns:a16="http://schemas.microsoft.com/office/drawing/2014/main" id="{FD38EB3A-25BB-2C46-9BA1-185A6567CB04}"/>
              </a:ext>
            </a:extLst>
          </p:cNvPr>
          <p:cNvSpPr>
            <a:spLocks noGrp="1"/>
          </p:cNvSpPr>
          <p:nvPr>
            <p:ph idx="1"/>
          </p:nvPr>
        </p:nvSpPr>
        <p:spPr/>
        <p:txBody>
          <a:bodyPr>
            <a:normAutofit/>
          </a:bodyPr>
          <a:lstStyle/>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exposed</a:t>
            </a:r>
          </a:p>
          <a:p>
            <a:endParaRPr lang="en-US" sz="4000" b="1" dirty="0">
              <a:solidFill>
                <a:schemeClr val="accent4"/>
              </a:solidFill>
              <a:latin typeface="Franklin Gothic Medium" panose="020B0603020102020204" pitchFamily="34" charset="0"/>
            </a:endParaRPr>
          </a:p>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unexposed</a:t>
            </a:r>
          </a:p>
        </p:txBody>
      </p:sp>
    </p:spTree>
    <p:extLst>
      <p:ext uri="{BB962C8B-B14F-4D97-AF65-F5344CB8AC3E}">
        <p14:creationId xmlns:p14="http://schemas.microsoft.com/office/powerpoint/2010/main" val="2723282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grpSp>
        <p:nvGrpSpPr>
          <p:cNvPr id="7" name="Group 6"/>
          <p:cNvGrpSpPr/>
          <p:nvPr/>
        </p:nvGrpSpPr>
        <p:grpSpPr>
          <a:xfrm>
            <a:off x="8970817" y="2180355"/>
            <a:ext cx="1573764" cy="1059735"/>
            <a:chOff x="8970817" y="2180355"/>
            <a:chExt cx="1573764" cy="1059735"/>
          </a:xfrm>
        </p:grpSpPr>
        <mc:AlternateContent xmlns:mc="http://schemas.openxmlformats.org/markup-compatibility/2006" xmlns:a14="http://schemas.microsoft.com/office/drawing/2010/main">
          <mc:Choice Requires="a14">
            <p:sp>
              <p:nvSpPr>
                <p:cNvPr id="3" name="TextBox 2"/>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1</m:t>
                            </m:r>
                          </m:sub>
                        </m:sSub>
                        <m:r>
                          <a:rPr lang="en-US" sz="3200" b="0" i="1" smtClean="0">
                            <a:latin typeface="Cambria Math" charset="0"/>
                          </a:rPr>
                          <m:t>=0.3</m:t>
                        </m:r>
                      </m:oMath>
                    </m:oMathPara>
                  </a14:m>
                  <a:endParaRPr lang="en-US" sz="32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charset="0"/>
                            </a:rPr>
                            <m:t>𝑝</m:t>
                          </m:r>
                        </m:e>
                        <m:sub>
                          <m:r>
                            <a:rPr lang="en-US" sz="3200" b="0" i="1" smtClean="0">
                              <a:solidFill>
                                <a:schemeClr val="tx1"/>
                              </a:solidFill>
                              <a:latin typeface="Cambria Math" charset="0"/>
                            </a:rPr>
                            <m:t>0</m:t>
                          </m:r>
                        </m:sub>
                      </m:sSub>
                      <m:r>
                        <a:rPr lang="en-US" sz="3200" b="0" i="1" smtClean="0">
                          <a:solidFill>
                            <a:schemeClr val="tx1"/>
                          </a:solidFill>
                          <a:latin typeface="Cambria Math" charset="0"/>
                        </a:rPr>
                        <m:t>=0.1</m:t>
                      </m:r>
                    </m:oMath>
                  </a14:m>
                  <a:r>
                    <a:rPr lang="en-US" sz="3200" dirty="0">
                      <a:solidFill>
                        <a:schemeClr val="tx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9" name="Rounded Rectangle 8"/>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856899" y="2123324"/>
            <a:ext cx="1792109" cy="1248645"/>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5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364B530-50E3-964B-8A84-FD7F2A0DC053}"/>
              </a:ext>
            </a:extLst>
          </p:cNvPr>
          <p:cNvGrpSpPr/>
          <p:nvPr/>
        </p:nvGrpSpPr>
        <p:grpSpPr>
          <a:xfrm>
            <a:off x="2468417" y="2903421"/>
            <a:ext cx="1573764" cy="1059735"/>
            <a:chOff x="8970817" y="2180355"/>
            <a:chExt cx="1573764" cy="105973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FA676-C1DD-6442-B16A-F0EC806800F9}"/>
                    </a:ext>
                  </a:extLst>
                </p:cNvPr>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1</m:t>
                            </m:r>
                          </m:sub>
                        </m:sSub>
                        <m:r>
                          <a:rPr lang="en-US" sz="3200" b="0" i="1" smtClean="0">
                            <a:solidFill>
                              <a:schemeClr val="bg1"/>
                            </a:solidFill>
                            <a:latin typeface="Cambria Math" charset="0"/>
                          </a:rPr>
                          <m:t>=0.3</m:t>
                        </m:r>
                      </m:oMath>
                    </m:oMathPara>
                  </a14:m>
                  <a:endParaRPr lang="en-US" sz="3200" b="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114941-CCE5-CF4C-B2D6-0AFD62C31DCA}"/>
                    </a:ext>
                  </a:extLst>
                </p:cNvPr>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0</m:t>
                          </m:r>
                        </m:sub>
                      </m:sSub>
                      <m:r>
                        <a:rPr lang="en-US" sz="3200" b="0" i="1" smtClean="0">
                          <a:solidFill>
                            <a:schemeClr val="bg1"/>
                          </a:solidFill>
                          <a:latin typeface="Cambria Math" charset="0"/>
                        </a:rPr>
                        <m:t>=0.1</m:t>
                      </m:r>
                    </m:oMath>
                  </a14:m>
                  <a:r>
                    <a:rPr lang="en-US" sz="3200"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9152D37C-4BA8-6F49-9E5E-D76FC548D1F0}"/>
              </a:ext>
            </a:extLst>
          </p:cNvPr>
          <p:cNvSpPr txBox="1"/>
          <p:nvPr/>
        </p:nvSpPr>
        <p:spPr>
          <a:xfrm>
            <a:off x="7888940" y="2962881"/>
            <a:ext cx="1341720" cy="1015663"/>
          </a:xfrm>
          <a:prstGeom prst="rect">
            <a:avLst/>
          </a:prstGeom>
          <a:noFill/>
        </p:spPr>
        <p:txBody>
          <a:bodyPr wrap="square" rtlCol="0">
            <a:spAutoFit/>
          </a:bodyPr>
          <a:lstStyle/>
          <a:p>
            <a:r>
              <a:rPr lang="en-US" sz="6000" dirty="0">
                <a:solidFill>
                  <a:schemeClr val="accent1"/>
                </a:solidFill>
              </a:rPr>
              <a:t>?</a:t>
            </a:r>
          </a:p>
        </p:txBody>
      </p:sp>
      <p:sp>
        <p:nvSpPr>
          <p:cNvPr id="20" name="TextBox 19">
            <a:extLst>
              <a:ext uri="{FF2B5EF4-FFF2-40B4-BE49-F238E27FC236}">
                <a16:creationId xmlns:a16="http://schemas.microsoft.com/office/drawing/2014/main" id="{825E8566-AF98-2543-8B00-6C90CC2C860F}"/>
              </a:ext>
            </a:extLst>
          </p:cNvPr>
          <p:cNvSpPr txBox="1"/>
          <p:nvPr/>
        </p:nvSpPr>
        <p:spPr>
          <a:xfrm>
            <a:off x="4353356" y="5266669"/>
            <a:ext cx="3054350" cy="707886"/>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chemeClr val="accent4"/>
                </a:solidFill>
                <a:latin typeface="Franklin Gothic Medium" panose="020B0603020102020204" pitchFamily="34" charset="0"/>
              </a:rPr>
              <a:t>Odds Ratio Confidence Interval: (1.5, 2)</a:t>
            </a:r>
          </a:p>
        </p:txBody>
      </p:sp>
      <p:sp>
        <p:nvSpPr>
          <p:cNvPr id="4" name="&quot;No&quot; Symbol 3">
            <a:extLst>
              <a:ext uri="{FF2B5EF4-FFF2-40B4-BE49-F238E27FC236}">
                <a16:creationId xmlns:a16="http://schemas.microsoft.com/office/drawing/2014/main" id="{2A18015C-5C26-1643-BD6B-AB72C9BE5CED}"/>
              </a:ext>
            </a:extLst>
          </p:cNvPr>
          <p:cNvSpPr/>
          <p:nvPr/>
        </p:nvSpPr>
        <p:spPr>
          <a:xfrm>
            <a:off x="4864100" y="4687162"/>
            <a:ext cx="1854200" cy="1866900"/>
          </a:xfrm>
          <a:prstGeom prst="noSmoking">
            <a:avLst>
              <a:gd name="adj" fmla="val 110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05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p:txBody>
      </p:sp>
      <p:sp>
        <p:nvSpPr>
          <p:cNvPr id="8" name="Rounded Rectangle 7">
            <a:extLst>
              <a:ext uri="{FF2B5EF4-FFF2-40B4-BE49-F238E27FC236}">
                <a16:creationId xmlns:a16="http://schemas.microsoft.com/office/drawing/2014/main" id="{D17C3B91-BE81-8A4E-9042-16D70D798D4E}"/>
              </a:ext>
            </a:extLst>
          </p:cNvPr>
          <p:cNvSpPr/>
          <p:nvPr/>
        </p:nvSpPr>
        <p:spPr>
          <a:xfrm>
            <a:off x="1193800" y="3276600"/>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183DF36-0C92-EC44-BE98-7200834AF4FF}"/>
              </a:ext>
            </a:extLst>
          </p:cNvPr>
          <p:cNvSpPr/>
          <p:nvPr/>
        </p:nvSpPr>
        <p:spPr>
          <a:xfrm>
            <a:off x="1193800" y="3973512"/>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6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a:p>
            <a:r>
              <a:rPr lang="en-US" sz="2500" dirty="0">
                <a:solidFill>
                  <a:schemeClr val="bg1">
                    <a:lumMod val="50000"/>
                  </a:schemeClr>
                </a:solidFill>
                <a:latin typeface="Monaco" pitchFamily="2" charset="77"/>
              </a:rPr>
              <a:t>#&gt; [1] 4.333333</a:t>
            </a:r>
          </a:p>
        </p:txBody>
      </p:sp>
    </p:spTree>
    <p:extLst>
      <p:ext uri="{BB962C8B-B14F-4D97-AF65-F5344CB8AC3E}">
        <p14:creationId xmlns:p14="http://schemas.microsoft.com/office/powerpoint/2010/main" val="3473957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tx1">
                                  <a:lumMod val="75000"/>
                                  <a:lumOff val="25000"/>
                                </a:schemeClr>
                              </a:solidFill>
                              <a:latin typeface="Cambria Math" panose="02040503050406030204" pitchFamily="18" charset="0"/>
                            </a:rPr>
                          </m:ctrlPr>
                        </m:fPr>
                        <m:num>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𝑍</m:t>
                              </m:r>
                            </m:e>
                            <m:sub>
                              <m:r>
                                <a:rPr lang="en-US" sz="7500" b="0" i="1" smtClean="0">
                                  <a:solidFill>
                                    <a:schemeClr val="tx1">
                                      <a:lumMod val="75000"/>
                                      <a:lumOff val="25000"/>
                                    </a:schemeClr>
                                  </a:solidFill>
                                  <a:latin typeface="Cambria Math" panose="02040503050406030204" pitchFamily="18" charset="0"/>
                                </a:rPr>
                                <m:t>𝑖</m:t>
                              </m:r>
                            </m:sub>
                          </m:sSub>
                        </m:num>
                        <m:den>
                          <m:sSub>
                            <m:sSubPr>
                              <m:ctrlPr>
                                <a:rPr lang="en-US" sz="7500" b="0" i="1" smtClean="0">
                                  <a:solidFill>
                                    <a:schemeClr val="tx1">
                                      <a:lumMod val="75000"/>
                                      <a:lumOff val="25000"/>
                                    </a:schemeClr>
                                  </a:solidFill>
                                  <a:latin typeface="Cambria Math" panose="02040503050406030204" pitchFamily="18" charset="0"/>
                                </a:rPr>
                              </m:ctrlPr>
                            </m:sSubPr>
                            <m:e>
                              <m:r>
                                <a:rPr lang="en-US" sz="7500" b="0" i="1" smtClean="0">
                                  <a:solidFill>
                                    <a:schemeClr val="tx1">
                                      <a:lumMod val="75000"/>
                                      <a:lumOff val="25000"/>
                                    </a:schemeClr>
                                  </a:solidFill>
                                  <a:latin typeface="Cambria Math" panose="02040503050406030204" pitchFamily="18" charset="0"/>
                                </a:rPr>
                                <m:t>𝑒</m:t>
                              </m:r>
                            </m:e>
                            <m:sub>
                              <m:r>
                                <a:rPr lang="en-US" sz="7500" b="0" i="1" smtClean="0">
                                  <a:solidFill>
                                    <a:schemeClr val="tx1">
                                      <a:lumMod val="75000"/>
                                      <a:lumOff val="25000"/>
                                    </a:schemeClr>
                                  </a:solidFill>
                                  <a:latin typeface="Cambria Math" panose="02040503050406030204" pitchFamily="18" charset="0"/>
                                </a:rPr>
                                <m:t>𝑖</m:t>
                              </m:r>
                            </m:sub>
                          </m:sSub>
                        </m:den>
                      </m:f>
                      <m:r>
                        <a:rPr lang="en-US" sz="7500" b="0" i="1" smtClean="0">
                          <a:solidFill>
                            <a:schemeClr val="tx1">
                              <a:lumMod val="75000"/>
                              <a:lumOff val="25000"/>
                            </a:schemeClr>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97FD1-B00A-7D43-8F22-31BEAE2D3D70}"/>
              </a:ext>
            </a:extLst>
          </p:cNvPr>
          <p:cNvPicPr>
            <a:picLocks noChangeAspect="1"/>
          </p:cNvPicPr>
          <p:nvPr/>
        </p:nvPicPr>
        <p:blipFill>
          <a:blip r:embed="rId2"/>
          <a:stretch>
            <a:fillRect/>
          </a:stretch>
        </p:blipFill>
        <p:spPr>
          <a:xfrm>
            <a:off x="898359" y="120315"/>
            <a:ext cx="10395283" cy="6096638"/>
          </a:xfrm>
          <a:prstGeom prst="rect">
            <a:avLst/>
          </a:prstGeom>
        </p:spPr>
      </p:pic>
    </p:spTree>
    <p:extLst>
      <p:ext uri="{BB962C8B-B14F-4D97-AF65-F5344CB8AC3E}">
        <p14:creationId xmlns:p14="http://schemas.microsoft.com/office/powerpoint/2010/main" val="2649129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57698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576981" cy="1154162"/>
              </a:xfrm>
              <a:prstGeom prst="rect">
                <a:avLst/>
              </a:prstGeom>
              <a:blipFill>
                <a:blip r:embed="rId3"/>
                <a:stretch>
                  <a:fillRect t="-1099" r="-1194" b="-34066"/>
                </a:stretch>
              </a:blipFill>
            </p:spPr>
            <p:txBody>
              <a:bodyPr/>
              <a:lstStyle/>
              <a:p>
                <a:r>
                  <a:rPr lang="en-US">
                    <a:noFill/>
                  </a:rPr>
                  <a:t> </a:t>
                </a:r>
              </a:p>
            </p:txBody>
          </p:sp>
        </mc:Fallback>
      </mc:AlternateContent>
    </p:spTree>
    <p:extLst>
      <p:ext uri="{BB962C8B-B14F-4D97-AF65-F5344CB8AC3E}">
        <p14:creationId xmlns:p14="http://schemas.microsoft.com/office/powerpoint/2010/main" val="1375353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1018791" y="2534399"/>
                <a:ext cx="10335009" cy="2434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𝐴𝑇𝑇</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d>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018791" y="2534399"/>
                <a:ext cx="10335009" cy="2434897"/>
              </a:xfrm>
              <a:prstGeom prst="rect">
                <a:avLst/>
              </a:prstGeom>
              <a:blipFill>
                <a:blip r:embed="rId3"/>
                <a:stretch>
                  <a:fillRect l="-613" b="-19271"/>
                </a:stretch>
              </a:blipFill>
            </p:spPr>
            <p:txBody>
              <a:bodyPr/>
              <a:lstStyle/>
              <a:p>
                <a:r>
                  <a:rPr lang="en-US">
                    <a:noFill/>
                  </a:rPr>
                  <a:t> </a:t>
                </a:r>
              </a:p>
            </p:txBody>
          </p:sp>
        </mc:Fallback>
      </mc:AlternateContent>
    </p:spTree>
    <p:extLst>
      <p:ext uri="{BB962C8B-B14F-4D97-AF65-F5344CB8AC3E}">
        <p14:creationId xmlns:p14="http://schemas.microsoft.com/office/powerpoint/2010/main" val="4160584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4BB45-F65D-8346-A9C3-75FFCE18D6AA}"/>
              </a:ext>
            </a:extLst>
          </p:cNvPr>
          <p:cNvPicPr>
            <a:picLocks noChangeAspect="1"/>
          </p:cNvPicPr>
          <p:nvPr/>
        </p:nvPicPr>
        <p:blipFill>
          <a:blip r:embed="rId2"/>
          <a:stretch>
            <a:fillRect/>
          </a:stretch>
        </p:blipFill>
        <p:spPr>
          <a:xfrm>
            <a:off x="896112" y="120314"/>
            <a:ext cx="10395286" cy="6096639"/>
          </a:xfrm>
          <a:prstGeom prst="rect">
            <a:avLst/>
          </a:prstGeom>
        </p:spPr>
      </p:pic>
    </p:spTree>
    <p:extLst>
      <p:ext uri="{BB962C8B-B14F-4D97-AF65-F5344CB8AC3E}">
        <p14:creationId xmlns:p14="http://schemas.microsoft.com/office/powerpoint/2010/main" val="377190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57698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=0]</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576981" cy="1154162"/>
              </a:xfrm>
              <a:prstGeom prst="rect">
                <a:avLst/>
              </a:prstGeom>
              <a:blipFill>
                <a:blip r:embed="rId3"/>
                <a:stretch>
                  <a:fillRect t="-1099" r="-1194" b="-34066"/>
                </a:stretch>
              </a:blipFill>
            </p:spPr>
            <p:txBody>
              <a:bodyPr/>
              <a:lstStyle/>
              <a:p>
                <a:r>
                  <a:rPr lang="en-US">
                    <a:noFill/>
                  </a:rPr>
                  <a:t> </a:t>
                </a:r>
              </a:p>
            </p:txBody>
          </p:sp>
        </mc:Fallback>
      </mc:AlternateContent>
    </p:spTree>
    <p:extLst>
      <p:ext uri="{BB962C8B-B14F-4D97-AF65-F5344CB8AC3E}">
        <p14:creationId xmlns:p14="http://schemas.microsoft.com/office/powerpoint/2010/main" val="1293191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0" y="2717566"/>
                <a:ext cx="12237196" cy="194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𝑤</m:t>
                          </m:r>
                        </m:e>
                        <m:sub>
                          <m:r>
                            <a:rPr lang="en-US" sz="6000" b="0" i="1" smtClean="0">
                              <a:solidFill>
                                <a:schemeClr val="bg1"/>
                              </a:solidFill>
                              <a:latin typeface="Cambria Math" panose="02040503050406030204" pitchFamily="18" charset="0"/>
                            </a:rPr>
                            <m:t>𝐴𝑇𝐶</m:t>
                          </m:r>
                        </m:sub>
                      </m:sSub>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num>
                        <m:den>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e>
                          </m:d>
                        </m:num>
                        <m:den>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oMath>
                  </m:oMathPara>
                </a14:m>
                <a:endParaRPr lang="en-US" sz="60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0" y="2717566"/>
                <a:ext cx="12237196" cy="1947841"/>
              </a:xfrm>
              <a:prstGeom prst="rect">
                <a:avLst/>
              </a:prstGeom>
              <a:blipFill>
                <a:blip r:embed="rId3"/>
                <a:stretch>
                  <a:fillRect l="-207" b="-9091"/>
                </a:stretch>
              </a:blipFill>
            </p:spPr>
            <p:txBody>
              <a:bodyPr/>
              <a:lstStyle/>
              <a:p>
                <a:r>
                  <a:rPr lang="en-US">
                    <a:noFill/>
                  </a:rPr>
                  <a:t> </a:t>
                </a:r>
              </a:p>
            </p:txBody>
          </p:sp>
        </mc:Fallback>
      </mc:AlternateContent>
    </p:spTree>
    <p:extLst>
      <p:ext uri="{BB962C8B-B14F-4D97-AF65-F5344CB8AC3E}">
        <p14:creationId xmlns:p14="http://schemas.microsoft.com/office/powerpoint/2010/main" val="1801519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F3F2D-46DD-7A4D-91F3-02A013DE873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520069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180468" y="2813819"/>
                <a:ext cx="10258321"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e>
                      </m:d>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𝑀</m:t>
                          </m:r>
                        </m:e>
                        <m:sub>
                          <m:r>
                            <a:rPr lang="en-US" sz="7500" b="0" i="1" smtClean="0">
                              <a:solidFill>
                                <a:schemeClr val="bg1"/>
                              </a:solidFill>
                              <a:latin typeface="Cambria Math" panose="02040503050406030204" pitchFamily="18" charset="0"/>
                            </a:rPr>
                            <m:t>𝑑</m:t>
                          </m:r>
                        </m:sub>
                      </m:sSub>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180468" y="2813819"/>
                <a:ext cx="10258321" cy="1154162"/>
              </a:xfrm>
              <a:prstGeom prst="rect">
                <a:avLst/>
              </a:prstGeom>
              <a:blipFill>
                <a:blip r:embed="rId3"/>
                <a:stretch>
                  <a:fillRect t="-1099" r="-989" b="-34066"/>
                </a:stretch>
              </a:blipFill>
            </p:spPr>
            <p:txBody>
              <a:bodyPr/>
              <a:lstStyle/>
              <a:p>
                <a:r>
                  <a:rPr lang="en-US">
                    <a:noFill/>
                  </a:rPr>
                  <a:t> </a:t>
                </a:r>
              </a:p>
            </p:txBody>
          </p:sp>
        </mc:Fallback>
      </mc:AlternateContent>
    </p:spTree>
    <p:extLst>
      <p:ext uri="{BB962C8B-B14F-4D97-AF65-F5344CB8AC3E}">
        <p14:creationId xmlns:p14="http://schemas.microsoft.com/office/powerpoint/2010/main" val="1495425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74885E-FF60-1D4C-B0D9-0D3571837912}"/>
              </a:ext>
            </a:extLst>
          </p:cNvPr>
          <p:cNvSpPr txBox="1"/>
          <p:nvPr/>
        </p:nvSpPr>
        <p:spPr>
          <a:xfrm>
            <a:off x="327093" y="5018582"/>
            <a:ext cx="4951556" cy="1200329"/>
          </a:xfrm>
          <a:prstGeom prst="rect">
            <a:avLst/>
          </a:prstGeom>
          <a:noFill/>
          <a:ln w="76200">
            <a:solidFill>
              <a:schemeClr val="accent5"/>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3600" dirty="0"/>
              <a:t>Minimum of ATT and ATC weights (Samuels 2017)</a:t>
            </a:r>
          </a:p>
        </p:txBody>
      </p:sp>
    </p:spTree>
    <p:extLst>
      <p:ext uri="{BB962C8B-B14F-4D97-AF65-F5344CB8AC3E}">
        <p14:creationId xmlns:p14="http://schemas.microsoft.com/office/powerpoint/2010/main" val="908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AB9A4-C933-B044-AC6C-2E876F3C21EF}"/>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3473121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Tree>
    <p:extLst>
      <p:ext uri="{BB962C8B-B14F-4D97-AF65-F5344CB8AC3E}">
        <p14:creationId xmlns:p14="http://schemas.microsoft.com/office/powerpoint/2010/main" val="3334037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1AAAF-51F8-B84B-89CC-5E6F6D8CE312}"/>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9263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24648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duotone>
              <a:prstClr val="black"/>
              <a:schemeClr val="tx2">
                <a:tint val="45000"/>
                <a:satMod val="400000"/>
              </a:schemeClr>
            </a:duotone>
          </a:blip>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duotone>
              <a:prstClr val="black"/>
              <a:schemeClr val="tx2">
                <a:tint val="45000"/>
                <a:satMod val="400000"/>
              </a:schemeClr>
            </a:duotone>
          </a:blip>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spTree>
    <p:extLst>
      <p:ext uri="{BB962C8B-B14F-4D97-AF65-F5344CB8AC3E}">
        <p14:creationId xmlns:p14="http://schemas.microsoft.com/office/powerpoint/2010/main" val="980873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duotone>
              <a:prstClr val="black"/>
              <a:schemeClr val="tx2">
                <a:tint val="45000"/>
                <a:satMod val="400000"/>
              </a:schemeClr>
            </a:duotone>
          </a:blip>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duotone>
              <a:prstClr val="black"/>
              <a:schemeClr val="tx2">
                <a:tint val="45000"/>
                <a:satMod val="400000"/>
              </a:schemeClr>
            </a:duotone>
          </a:blip>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duotone>
              <a:prstClr val="black"/>
              <a:schemeClr val="tx2">
                <a:tint val="45000"/>
                <a:satMod val="400000"/>
              </a:schemeClr>
            </a:duotone>
          </a:blip>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1385184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200727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261981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2604514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412413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951802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(1−</m:t>
                                  </m:r>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86017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0</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𝑌</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𝑚</m:t>
                                      </m:r>
                                    </m:e>
                                    <m:sub>
                                      <m:r>
                                        <a:rPr lang="en-US" sz="3600" b="0" i="1" smtClean="0">
                                          <a:solidFill>
                                            <a:schemeClr val="tx1">
                                              <a:lumMod val="75000"/>
                                              <a:lumOff val="25000"/>
                                            </a:schemeClr>
                                          </a:solidFill>
                                          <a:latin typeface="Cambria Math" panose="02040503050406030204" pitchFamily="18" charset="0"/>
                                        </a:rPr>
                                        <m:t>1</m:t>
                                      </m:r>
                                    </m:sub>
                                  </m:sSub>
                                  <m:d>
                                    <m:dPr>
                                      <m:ctrlPr>
                                        <a:rPr lang="en-US" sz="3600" b="0" i="1" smtClean="0">
                                          <a:solidFill>
                                            <a:schemeClr val="tx1">
                                              <a:lumMod val="75000"/>
                                              <a:lumOff val="25000"/>
                                            </a:schemeClr>
                                          </a:solidFill>
                                          <a:latin typeface="Cambria Math" panose="02040503050406030204" pitchFamily="18" charset="0"/>
                                        </a:rPr>
                                      </m:ctrlPr>
                                    </m:dPr>
                                    <m:e>
                                      <m:sSub>
                                        <m:sSubPr>
                                          <m:ctrlPr>
                                            <a:rPr lang="en-US" sz="3600" b="0" i="1" smtClean="0">
                                              <a:solidFill>
                                                <a:schemeClr val="tx1">
                                                  <a:lumMod val="75000"/>
                                                  <a:lumOff val="25000"/>
                                                </a:schemeClr>
                                              </a:solidFill>
                                              <a:latin typeface="Cambria Math" panose="02040503050406030204" pitchFamily="18" charset="0"/>
                                            </a:rPr>
                                          </m:ctrlPr>
                                        </m:sSubPr>
                                        <m:e>
                                          <m:r>
                                            <a:rPr lang="en-US" sz="3600" b="1" i="0" smtClean="0">
                                              <a:solidFill>
                                                <a:schemeClr val="tx1">
                                                  <a:lumMod val="75000"/>
                                                  <a:lumOff val="25000"/>
                                                </a:schemeClr>
                                              </a:solidFill>
                                              <a:latin typeface="Cambria Math" panose="02040503050406030204" pitchFamily="18" charset="0"/>
                                            </a:rPr>
                                            <m:t>𝐗</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1" smtClean="0">
                                                  <a:solidFill>
                                                    <a:schemeClr val="tx1">
                                                      <a:lumMod val="75000"/>
                                                      <a:lumOff val="25000"/>
                                                    </a:schemeClr>
                                                  </a:solidFill>
                                                  <a:latin typeface="Cambria Math" panose="02040503050406030204" pitchFamily="18" charset="0"/>
                                                </a:rPr>
                                                <m:t>𝛂</m:t>
                                              </m:r>
                                            </m:e>
                                          </m:acc>
                                        </m:e>
                                        <m:sub>
                                          <m:r>
                                            <a:rPr lang="en-US" sz="3600" b="0" i="1" smtClean="0">
                                              <a:solidFill>
                                                <a:schemeClr val="tx1">
                                                  <a:lumMod val="75000"/>
                                                  <a:lumOff val="25000"/>
                                                </a:schemeClr>
                                              </a:solidFill>
                                              <a:latin typeface="Cambria Math" panose="02040503050406030204" pitchFamily="18" charset="0"/>
                                            </a:rPr>
                                            <m:t>1</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den>
                      </m:f>
                      <m:r>
                        <a:rPr lang="en-US" sz="3600" b="0" i="1" smtClean="0">
                          <a:solidFill>
                            <a:schemeClr val="tx1">
                              <a:lumMod val="75000"/>
                              <a:lumOff val="25000"/>
                            </a:schemeClr>
                          </a:solidFill>
                          <a:latin typeface="Cambria Math" panose="02040503050406030204" pitchFamily="18" charset="0"/>
                        </a:rPr>
                        <m:t>−</m:t>
                      </m:r>
                    </m:oMath>
                  </m:oMathPara>
                </a14:m>
                <a:endParaRPr lang="en-US" sz="36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75000"/>
                                  <a:lumOff val="25000"/>
                                </a:schemeClr>
                              </a:solidFill>
                              <a:latin typeface="Cambria Math" panose="02040503050406030204" pitchFamily="18" charset="0"/>
                            </a:rPr>
                          </m:ctrlPr>
                        </m:fPr>
                        <m:num>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tx1">
                                      <a:lumMod val="75000"/>
                                      <a:lumOff val="25000"/>
                                    </a:schemeClr>
                                  </a:solidFill>
                                  <a:latin typeface="Cambria Math" panose="02040503050406030204" pitchFamily="18" charset="0"/>
                                </a:rPr>
                              </m:ctrlPr>
                            </m:naryPr>
                            <m:sub>
                              <m:r>
                                <a:rPr lang="en-US" sz="3600" b="0" i="1" smtClean="0">
                                  <a:solidFill>
                                    <a:schemeClr val="tx1">
                                      <a:lumMod val="75000"/>
                                      <a:lumOff val="25000"/>
                                    </a:schemeClr>
                                  </a:solidFill>
                                  <a:latin typeface="Cambria Math" panose="02040503050406030204" pitchFamily="18" charset="0"/>
                                </a:rPr>
                                <m:t>𝑖</m:t>
                              </m:r>
                              <m:r>
                                <a:rPr lang="en-US" sz="3600" b="0" i="1" smtClean="0">
                                  <a:solidFill>
                                    <a:schemeClr val="tx1">
                                      <a:lumMod val="75000"/>
                                      <a:lumOff val="25000"/>
                                    </a:schemeClr>
                                  </a:solidFill>
                                  <a:latin typeface="Cambria Math" panose="02040503050406030204" pitchFamily="18" charset="0"/>
                                </a:rPr>
                                <m:t>=1</m:t>
                              </m:r>
                            </m:sub>
                            <m:sup>
                              <m:r>
                                <a:rPr lang="en-US" sz="3600" b="0" i="1" smtClean="0">
                                  <a:solidFill>
                                    <a:schemeClr val="tx1">
                                      <a:lumMod val="75000"/>
                                      <a:lumOff val="25000"/>
                                    </a:schemeClr>
                                  </a:solidFill>
                                  <a:latin typeface="Cambria Math" panose="02040503050406030204" pitchFamily="18" charset="0"/>
                                </a:rPr>
                                <m:t>𝑛</m:t>
                              </m:r>
                            </m:sup>
                            <m:e>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𝑤</m:t>
                                  </m:r>
                                </m:e>
                                <m:sub>
                                  <m:r>
                                    <a:rPr lang="en-US" sz="3600" b="0" i="1" smtClean="0">
                                      <a:solidFill>
                                        <a:schemeClr val="tx1">
                                          <a:lumMod val="75000"/>
                                          <a:lumOff val="25000"/>
                                        </a:schemeClr>
                                      </a:solidFill>
                                      <a:latin typeface="Cambria Math" panose="02040503050406030204" pitchFamily="18" charset="0"/>
                                    </a:rPr>
                                    <m:t>𝑖</m:t>
                                  </m:r>
                                </m:sub>
                              </m:sSub>
                            </m:e>
                          </m:nary>
                          <m:r>
                            <a:rPr lang="en-US" sz="3600" b="0" i="1" smtClean="0">
                              <a:solidFill>
                                <a:schemeClr val="tx1">
                                  <a:lumMod val="75000"/>
                                  <a:lumOff val="25000"/>
                                </a:schemeClr>
                              </a:solidFill>
                              <a:latin typeface="Cambria Math" panose="02040503050406030204" pitchFamily="18" charset="0"/>
                            </a:rPr>
                            <m:t>(1−</m:t>
                          </m:r>
                          <m:sSub>
                            <m:sSubPr>
                              <m:ctrlPr>
                                <a:rPr lang="en-US" sz="3600" b="0" i="1" smtClean="0">
                                  <a:solidFill>
                                    <a:schemeClr val="tx1">
                                      <a:lumMod val="75000"/>
                                      <a:lumOff val="25000"/>
                                    </a:schemeClr>
                                  </a:solidFill>
                                  <a:latin typeface="Cambria Math" panose="02040503050406030204" pitchFamily="18" charset="0"/>
                                </a:rPr>
                              </m:ctrlPr>
                            </m:sSubPr>
                            <m:e>
                              <m:r>
                                <a:rPr lang="en-US" sz="3600" b="0" i="1" smtClean="0">
                                  <a:solidFill>
                                    <a:schemeClr val="tx1">
                                      <a:lumMod val="75000"/>
                                      <a:lumOff val="25000"/>
                                    </a:schemeClr>
                                  </a:solidFill>
                                  <a:latin typeface="Cambria Math" panose="02040503050406030204" pitchFamily="18" charset="0"/>
                                </a:rPr>
                                <m:t>𝑍</m:t>
                              </m:r>
                            </m:e>
                            <m:sub>
                              <m:r>
                                <a:rPr lang="en-US" sz="3600" b="0" i="1" smtClean="0">
                                  <a:solidFill>
                                    <a:schemeClr val="tx1">
                                      <a:lumMod val="75000"/>
                                      <a:lumOff val="25000"/>
                                    </a:schemeClr>
                                  </a:solidFill>
                                  <a:latin typeface="Cambria Math" panose="02040503050406030204" pitchFamily="18" charset="0"/>
                                </a:rPr>
                                <m:t>𝑖</m:t>
                              </m:r>
                            </m:sub>
                          </m:sSub>
                          <m:r>
                            <a:rPr lang="en-US" sz="3600" b="0" i="1" smtClean="0">
                              <a:solidFill>
                                <a:schemeClr val="tx1">
                                  <a:lumMod val="75000"/>
                                  <a:lumOff val="25000"/>
                                </a:schemeClr>
                              </a:solidFill>
                              <a:latin typeface="Cambria Math" panose="02040503050406030204" pitchFamily="18" charset="0"/>
                            </a:rPr>
                            <m:t>)</m:t>
                          </m:r>
                        </m:den>
                      </m:f>
                    </m:oMath>
                  </m:oMathPara>
                </a14:m>
                <a:endParaRPr lang="en-US" sz="36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54267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1156405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2"/>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899791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t>
                </a:r>
                <a14:m>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𝑿</m:t>
                        </m:r>
                      </m:e>
                      <m:sub>
                        <m:r>
                          <a:rPr lang="en-US" b="1" i="1" smtClean="0">
                            <a:solidFill>
                              <a:schemeClr val="accent1"/>
                            </a:solidFill>
                            <a:latin typeface="Cambria Math" panose="02040503050406030204" pitchFamily="18" charset="0"/>
                          </a:rPr>
                          <m:t>𝟐</m:t>
                        </m:r>
                      </m:sub>
                    </m:sSub>
                  </m:oMath>
                </a14:m>
                <a:endParaRPr lang="en-US" b="1" dirty="0"/>
              </a:p>
              <a:p>
                <a:r>
                  <a:rPr lang="en-US" dirty="0"/>
                  <a:t>Fit the </a:t>
                </a:r>
                <a:r>
                  <a:rPr lang="en-US" b="1" dirty="0">
                    <a:solidFill>
                      <a:schemeClr val="accent1"/>
                    </a:solidFill>
                  </a:rPr>
                  <a:t>doubly robust estimator </a:t>
                </a:r>
                <a:r>
                  <a:rPr lang="en-US" dirty="0"/>
                  <a:t>for</a:t>
                </a:r>
              </a:p>
              <a:p>
                <a:pPr lvl="1"/>
                <a:r>
                  <a:rPr lang="en-US" b="1" dirty="0"/>
                  <a:t>Unweighted</a:t>
                </a:r>
              </a:p>
              <a:p>
                <a:pPr lvl="1"/>
                <a:r>
                  <a:rPr lang="en-US" b="1" dirty="0"/>
                  <a:t>ATE</a:t>
                </a:r>
              </a:p>
              <a:p>
                <a:pPr lvl="1"/>
                <a:r>
                  <a:rPr lang="en-US" b="1" dirty="0"/>
                  <a:t>ATM</a:t>
                </a:r>
              </a:p>
              <a:p>
                <a:pPr lvl="1"/>
                <a:r>
                  <a:rPr lang="en-US" b="1" dirty="0"/>
                  <a:t>ATO</a:t>
                </a:r>
              </a:p>
            </p:txBody>
          </p:sp>
        </mc:Choice>
        <mc:Fallback xmlns="">
          <p:sp>
            <p:nvSpPr>
              <p:cNvPr id="3" name="Content Placeholder 2">
                <a:extLst>
                  <a:ext uri="{FF2B5EF4-FFF2-40B4-BE49-F238E27FC236}">
                    <a16:creationId xmlns:a16="http://schemas.microsoft.com/office/drawing/2014/main" id="{F98F18E6-5DE7-CC40-BD0A-30E003DB7301}"/>
                  </a:ext>
                </a:extLst>
              </p:cNvPr>
              <p:cNvSpPr>
                <a:spLocks noGrp="1" noRot="1" noChangeAspect="1" noMove="1" noResize="1" noEditPoints="1" noAdjustHandles="1" noChangeArrowheads="1" noChangeShapeType="1" noTextEdit="1"/>
              </p:cNvSpPr>
              <p:nvPr>
                <p:ph idx="1"/>
              </p:nvPr>
            </p:nvSpPr>
            <p:spPr>
              <a:blipFill>
                <a:blip r:embed="rId2"/>
                <a:stretch>
                  <a:fillRect l="-1568" t="-3509"/>
                </a:stretch>
              </a:blipFill>
            </p:spPr>
            <p:txBody>
              <a:bodyPr/>
              <a:lstStyle/>
              <a:p>
                <a:r>
                  <a:rPr lang="en-US">
                    <a:noFill/>
                  </a:rPr>
                  <a:t> </a:t>
                </a:r>
              </a:p>
            </p:txBody>
          </p:sp>
        </mc:Fallback>
      </mc:AlternateContent>
    </p:spTree>
    <p:extLst>
      <p:ext uri="{BB962C8B-B14F-4D97-AF65-F5344CB8AC3E}">
        <p14:creationId xmlns:p14="http://schemas.microsoft.com/office/powerpoint/2010/main" val="41093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Continuous outcome</a:t>
            </a:r>
          </a:p>
        </p:txBody>
      </p:sp>
    </p:spTree>
    <p:extLst>
      <p:ext uri="{BB962C8B-B14F-4D97-AF65-F5344CB8AC3E}">
        <p14:creationId xmlns:p14="http://schemas.microsoft.com/office/powerpoint/2010/main" val="238187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624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2785474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18757-00CB-0A4F-9819-BBBA547DF72B}"/>
              </a:ext>
            </a:extLst>
          </p:cNvPr>
          <p:cNvPicPr>
            <a:picLocks noChangeAspect="1"/>
          </p:cNvPicPr>
          <p:nvPr/>
        </p:nvPicPr>
        <p:blipFill>
          <a:blip r:embed="rId2"/>
          <a:stretch>
            <a:fillRect/>
          </a:stretch>
        </p:blipFill>
        <p:spPr>
          <a:xfrm>
            <a:off x="896303" y="118872"/>
            <a:ext cx="10399394"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B7FA2-4071-164C-A33E-4091EE4E97C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Binary outcome</a:t>
            </a:r>
          </a:p>
        </p:txBody>
      </p:sp>
    </p:spTree>
    <p:extLst>
      <p:ext uri="{BB962C8B-B14F-4D97-AF65-F5344CB8AC3E}">
        <p14:creationId xmlns:p14="http://schemas.microsoft.com/office/powerpoint/2010/main" val="101178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2958391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7C7ED6-E378-6545-ACC4-2543DF0743DF}"/>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077889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A1C78-DE89-CB44-92E4-2F9350192B7D}"/>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972605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47BAE-3F31-1F42-A3F2-405D0E04C3F1}"/>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289227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F718A-8DA6-4443-B5F5-4B77C7450ED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50488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Binary outcome </a:t>
            </a:r>
            <a:br>
              <a:rPr lang="en-US" dirty="0"/>
            </a:br>
            <a:r>
              <a:rPr lang="en-US" dirty="0">
                <a:solidFill>
                  <a:schemeClr val="accent1"/>
                </a:solidFill>
              </a:rPr>
              <a:t>(revised)</a:t>
            </a:r>
          </a:p>
        </p:txBody>
      </p:sp>
    </p:spTree>
    <p:extLst>
      <p:ext uri="{BB962C8B-B14F-4D97-AF65-F5344CB8AC3E}">
        <p14:creationId xmlns:p14="http://schemas.microsoft.com/office/powerpoint/2010/main" val="3342319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3</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b="0" i="1" smtClean="0">
                                  <a:latin typeface="Cambria Math" panose="02040503050406030204" pitchFamily="18" charset="0"/>
                                </a:rPr>
                                <m:t>  </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1750735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charset="0"/>
                        </a:rPr>
                        <m:t>𝑉</m:t>
                      </m:r>
                      <m:r>
                        <a:rPr lang="en-US" i="1" smtClean="0">
                          <a:solidFill>
                            <a:schemeClr val="bg1"/>
                          </a:solidFill>
                          <a:latin typeface="Cambria Math" charset="0"/>
                        </a:rPr>
                        <m:t> ~ </m:t>
                      </m:r>
                      <m:r>
                        <a:rPr lang="en-US" b="0" i="1" smtClean="0">
                          <a:solidFill>
                            <a:schemeClr val="bg1"/>
                          </a:solidFill>
                          <a:latin typeface="Cambria Math" panose="02040503050406030204" pitchFamily="18" charset="0"/>
                        </a:rPr>
                        <m:t>𝑁</m:t>
                      </m:r>
                      <m:r>
                        <a:rPr lang="en-US" i="1">
                          <a:solidFill>
                            <a:schemeClr val="bg1"/>
                          </a:solidFill>
                          <a:latin typeface="Cambria Math" charset="0"/>
                        </a:rPr>
                        <m:t> </m:t>
                      </m:r>
                      <m:d>
                        <m:dPr>
                          <m:ctrlPr>
                            <a:rPr lang="en-US" i="1">
                              <a:solidFill>
                                <a:schemeClr val="bg1"/>
                              </a:solidFill>
                              <a:latin typeface="Cambria Math" panose="02040503050406030204" pitchFamily="18" charset="0"/>
                            </a:rPr>
                          </m:ctrlPr>
                        </m:dPr>
                        <m:e>
                          <m:r>
                            <a:rPr lang="en-US" i="1">
                              <a:solidFill>
                                <a:schemeClr val="bg1"/>
                              </a:solidFill>
                              <a:latin typeface="Cambria Math" charset="0"/>
                            </a:rPr>
                            <m:t>0, 1</m:t>
                          </m:r>
                        </m:e>
                      </m:d>
                    </m:oMath>
                  </m:oMathPara>
                </a14:m>
                <a:endParaRPr lang="en-US" dirty="0">
                  <a:solidFill>
                    <a:schemeClr val="bg1"/>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𝑙𝑜𝑔𝑖𝑡</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rPr>
                        <m:t>𝑌</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a:solidFill>
                                    <a:schemeClr val="tx1">
                                      <a:lumMod val="75000"/>
                                      <a:lumOff val="25000"/>
                                    </a:schemeClr>
                                  </a:solidFill>
                                  <a:latin typeface="Cambria Math" charset="0"/>
                                </a:rPr>
                                <m:t>1    </m:t>
                              </m:r>
                              <m:r>
                                <a:rPr lang="mr-IN" i="1">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panose="02040503050406030204" pitchFamily="18" charset="0"/>
                                </a:rPr>
                                <m:t>         1</m:t>
                              </m:r>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3</m:t>
                              </m:r>
                              <m:r>
                                <a:rPr lang="en-US" b="0" i="1" smtClean="0">
                                  <a:solidFill>
                                    <a:schemeClr val="tx1">
                                      <a:lumMod val="75000"/>
                                      <a:lumOff val="25000"/>
                                    </a:schemeClr>
                                  </a:solidFill>
                                  <a:latin typeface="Cambria Math" panose="02040503050406030204" pitchFamily="18" charset="0"/>
                                </a:rPr>
                                <m:t>𝑍</m:t>
                              </m:r>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𝑋</m:t>
                                  </m:r>
                                </m:e>
                                <m:sub>
                                  <m:r>
                                    <a:rPr lang="en-US" b="0" i="1" smtClean="0">
                                      <a:solidFill>
                                        <a:schemeClr val="tx1">
                                          <a:lumMod val="75000"/>
                                          <a:lumOff val="25000"/>
                                        </a:schemeClr>
                                      </a:solidFill>
                                      <a:latin typeface="Cambria Math" panose="02040503050406030204" pitchFamily="18" charset="0"/>
                                    </a:rPr>
                                    <m:t>1</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2</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𝑈</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a:solidFill>
                                    <a:schemeClr val="tx1">
                                      <a:lumMod val="75000"/>
                                      <a:lumOff val="25000"/>
                                    </a:schemeClr>
                                  </a:solidFill>
                                  <a:latin typeface="Cambria Math" charset="0"/>
                                </a:rPr>
                                <m:t>0                                                        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p:txBody>
          </p:sp>
        </mc:Choice>
        <mc:Fallback xmlns="">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560337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solidFill>
                            <a:schemeClr val="tx1">
                              <a:lumMod val="75000"/>
                              <a:lumOff val="25000"/>
                            </a:schemeClr>
                          </a:solidFill>
                          <a:latin typeface="Cambria Math" charset="0"/>
                        </a:rPr>
                        <m:t>𝐗</m:t>
                      </m:r>
                      <m:r>
                        <a:rPr lang="en-US" i="1">
                          <a:solidFill>
                            <a:schemeClr val="tx1">
                              <a:lumMod val="75000"/>
                              <a:lumOff val="25000"/>
                            </a:schemeClr>
                          </a:solidFill>
                          <a:latin typeface="Cambria Math" charset="0"/>
                        </a:rPr>
                        <m:t> ~ </m:t>
                      </m:r>
                      <m:r>
                        <a:rPr lang="en-US" i="1">
                          <a:solidFill>
                            <a:schemeClr val="tx1">
                              <a:lumMod val="75000"/>
                              <a:lumOff val="25000"/>
                            </a:schemeClr>
                          </a:solidFill>
                          <a:latin typeface="Cambria Math" charset="0"/>
                        </a:rPr>
                        <m:t>𝑀𝑉𝑁</m:t>
                      </m:r>
                      <m:d>
                        <m:dPr>
                          <m:ctrlPr>
                            <a:rPr lang="mr-IN" i="1">
                              <a:solidFill>
                                <a:schemeClr val="tx1">
                                  <a:lumMod val="75000"/>
                                  <a:lumOff val="25000"/>
                                </a:schemeClr>
                              </a:solidFill>
                              <a:latin typeface="Cambria Math" panose="02040503050406030204" pitchFamily="18" charset="0"/>
                            </a:rPr>
                          </m:ctrlPr>
                        </m:dPr>
                        <m:e>
                          <m:d>
                            <m:dPr>
                              <m:ctrlPr>
                                <a:rPr lang="mr-IN" i="1" smtClean="0">
                                  <a:solidFill>
                                    <a:schemeClr val="tx1">
                                      <a:lumMod val="75000"/>
                                      <a:lumOff val="25000"/>
                                    </a:schemeClr>
                                  </a:solidFill>
                                  <a:latin typeface="Cambria Math" panose="02040503050406030204" pitchFamily="18" charset="0"/>
                                </a:rPr>
                              </m:ctrlPr>
                            </m:dPr>
                            <m:e>
                              <m:f>
                                <m:fPr>
                                  <m:type m:val="noBar"/>
                                  <m:ctrlPr>
                                    <a:rPr lang="mr-IN"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panose="02040503050406030204" pitchFamily="18" charset="0"/>
                                    </a:rPr>
                                    <m:t>0.5</m:t>
                                  </m:r>
                                </m:num>
                                <m:den>
                                  <m:r>
                                    <a:rPr lang="en-US" b="0" i="1" smtClean="0">
                                      <a:solidFill>
                                        <a:schemeClr val="tx1">
                                          <a:lumMod val="75000"/>
                                          <a:lumOff val="25000"/>
                                        </a:schemeClr>
                                      </a:solidFill>
                                      <a:latin typeface="Cambria Math" panose="02040503050406030204" pitchFamily="18" charset="0"/>
                                    </a:rPr>
                                    <m:t>1</m:t>
                                  </m:r>
                                </m:den>
                              </m:f>
                            </m:e>
                          </m:d>
                          <m:r>
                            <a:rPr lang="en-US" i="1">
                              <a:solidFill>
                                <a:schemeClr val="tx1">
                                  <a:lumMod val="75000"/>
                                  <a:lumOff val="25000"/>
                                </a:schemeClr>
                              </a:solidFill>
                              <a:latin typeface="Cambria Math" charset="0"/>
                            </a:rPr>
                            <m:t>, </m:t>
                          </m:r>
                          <m:d>
                            <m:dPr>
                              <m:ctrlPr>
                                <a:rPr lang="en-US" i="1" smtClean="0">
                                  <a:solidFill>
                                    <a:schemeClr val="tx1">
                                      <a:lumMod val="75000"/>
                                      <a:lumOff val="25000"/>
                                    </a:schemeClr>
                                  </a:solidFill>
                                  <a:latin typeface="Cambria Math" panose="02040503050406030204" pitchFamily="18" charset="0"/>
                                </a:rPr>
                              </m:ctrlPr>
                            </m:dPr>
                            <m:e>
                              <m:m>
                                <m:mPr>
                                  <m:mcs>
                                    <m:mc>
                                      <m:mcPr>
                                        <m:count m:val="2"/>
                                        <m:mcJc m:val="center"/>
                                      </m:mcPr>
                                    </m:mc>
                                  </m:mcs>
                                  <m:ctrlPr>
                                    <a:rPr lang="en-US"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panose="02040503050406030204" pitchFamily="18" charset="0"/>
                                      </a:rPr>
                                      <m:t>2</m:t>
                                    </m:r>
                                  </m:e>
                                  <m:e>
                                    <m:r>
                                      <a:rPr lang="en-US" b="0" i="1" smtClean="0">
                                        <a:solidFill>
                                          <a:schemeClr val="tx1">
                                            <a:lumMod val="75000"/>
                                            <a:lumOff val="25000"/>
                                          </a:schemeClr>
                                        </a:solidFill>
                                        <a:latin typeface="Cambria Math" panose="02040503050406030204" pitchFamily="18" charset="0"/>
                                      </a:rPr>
                                      <m:t>1</m:t>
                                    </m:r>
                                  </m:e>
                                </m:mr>
                                <m:mr>
                                  <m:e>
                                    <m:r>
                                      <a:rPr lang="en-US" b="0" i="1" smtClean="0">
                                        <a:solidFill>
                                          <a:schemeClr val="tx1">
                                            <a:lumMod val="75000"/>
                                            <a:lumOff val="25000"/>
                                          </a:schemeClr>
                                        </a:solidFill>
                                        <a:latin typeface="Cambria Math" panose="02040503050406030204" pitchFamily="18" charset="0"/>
                                      </a:rPr>
                                      <m:t>1</m:t>
                                    </m:r>
                                  </m:e>
                                  <m:e>
                                    <m:r>
                                      <a:rPr lang="en-US" b="0" i="1" smtClean="0">
                                        <a:solidFill>
                                          <a:schemeClr val="tx1">
                                            <a:lumMod val="75000"/>
                                            <a:lumOff val="25000"/>
                                          </a:schemeClr>
                                        </a:solidFill>
                                        <a:latin typeface="Cambria Math" panose="02040503050406030204" pitchFamily="18" charset="0"/>
                                      </a:rPr>
                                      <m:t>1</m:t>
                                    </m:r>
                                  </m:e>
                                </m:mr>
                              </m:m>
                            </m:e>
                          </m:d>
                        </m:e>
                      </m:d>
                    </m:oMath>
                  </m:oMathPara>
                </a14:m>
                <a:endParaRPr lang="en-US" dirty="0">
                  <a:solidFill>
                    <a:schemeClr val="tx1">
                      <a:lumMod val="75000"/>
                      <a:lumOff val="25000"/>
                    </a:schemeClr>
                  </a:solidFill>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tx1">
                              <a:lumMod val="75000"/>
                              <a:lumOff val="25000"/>
                            </a:schemeClr>
                          </a:solidFill>
                          <a:latin typeface="Cambria Math" charset="0"/>
                        </a:rPr>
                        <m:t>𝑉</m:t>
                      </m:r>
                      <m:r>
                        <a:rPr lang="en-US"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𝑁</m:t>
                      </m:r>
                      <m:r>
                        <a:rPr lang="en-US" i="1">
                          <a:solidFill>
                            <a:schemeClr val="tx1">
                              <a:lumMod val="75000"/>
                              <a:lumOff val="25000"/>
                            </a:schemeClr>
                          </a:solidFill>
                          <a:latin typeface="Cambria Math" charset="0"/>
                        </a:rPr>
                        <m:t> </m:t>
                      </m:r>
                      <m:d>
                        <m:dPr>
                          <m:ctrlPr>
                            <a:rPr lang="en-US" i="1">
                              <a:solidFill>
                                <a:schemeClr val="tx1">
                                  <a:lumMod val="75000"/>
                                  <a:lumOff val="25000"/>
                                </a:schemeClr>
                              </a:solidFill>
                              <a:latin typeface="Cambria Math" panose="02040503050406030204" pitchFamily="18" charset="0"/>
                            </a:rPr>
                          </m:ctrlPr>
                        </m:dPr>
                        <m:e>
                          <m:r>
                            <a:rPr lang="en-US" i="1">
                              <a:solidFill>
                                <a:schemeClr val="tx1">
                                  <a:lumMod val="75000"/>
                                  <a:lumOff val="25000"/>
                                </a:schemeClr>
                              </a:solidFill>
                              <a:latin typeface="Cambria Math" charset="0"/>
                            </a:rPr>
                            <m:t>0, 1</m:t>
                          </m:r>
                        </m:e>
                      </m:d>
                    </m:oMath>
                  </m:oMathPara>
                </a14:m>
                <a:endParaRPr lang="en-US" dirty="0">
                  <a:solidFill>
                    <a:schemeClr val="tx1">
                      <a:lumMod val="75000"/>
                      <a:lumOff val="25000"/>
                    </a:schemeClr>
                  </a:solidFill>
                </a:endParaRPr>
              </a:p>
              <a:p>
                <a:pPr marL="0" indent="0" algn="ctr">
                  <a:buNone/>
                </a:pPr>
                <a14:m>
                  <m:oMathPara xmlns:m="http://schemas.openxmlformats.org/officeDocument/2006/math">
                    <m:oMathParaPr>
                      <m:jc m:val="center"/>
                    </m:oMathParaPr>
                    <m:oMath xmlns:m="http://schemas.openxmlformats.org/officeDocument/2006/math">
                      <m:r>
                        <a:rPr lang="en-US" i="1">
                          <a:solidFill>
                            <a:schemeClr val="tx1">
                              <a:lumMod val="75000"/>
                              <a:lumOff val="25000"/>
                            </a:schemeClr>
                          </a:solidFill>
                          <a:latin typeface="Cambria Math" charset="0"/>
                        </a:rPr>
                        <m:t>𝑍</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smtClean="0">
                                  <a:solidFill>
                                    <a:schemeClr val="tx1">
                                      <a:lumMod val="75000"/>
                                      <a:lumOff val="25000"/>
                                    </a:schemeClr>
                                  </a:solidFill>
                                  <a:latin typeface="Cambria Math" charset="0"/>
                                </a:rPr>
                                <m:t>1</m:t>
                              </m:r>
                              <m:r>
                                <a:rPr lang="en-US" i="1">
                                  <a:solidFill>
                                    <a:schemeClr val="tx1">
                                      <a:lumMod val="75000"/>
                                      <a:lumOff val="25000"/>
                                    </a:schemeClr>
                                  </a:solidFill>
                                  <a:latin typeface="Cambria Math" charset="0"/>
                                </a:rPr>
                                <m:t>    </m:t>
                              </m:r>
                              <m:r>
                                <a:rPr lang="mr-IN"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0.5+0.25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+0.75</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𝑉</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smtClean="0">
                                  <a:solidFill>
                                    <a:schemeClr val="tx1">
                                      <a:lumMod val="75000"/>
                                      <a:lumOff val="25000"/>
                                    </a:schemeClr>
                                  </a:solidFill>
                                  <a:latin typeface="Cambria Math" charset="0"/>
                                </a:rPr>
                                <m:t>0</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a:p>
                <a:pPr marL="0" indent="0" algn="ctr">
                  <a:buNone/>
                </a:pPr>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𝑈</m:t>
                      </m:r>
                      <m:r>
                        <a:rPr lang="en-US" i="1">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panose="02040503050406030204" pitchFamily="18" charset="0"/>
                        </a:rPr>
                        <m:t>𝑙𝑜𝑔𝑖𝑡</m:t>
                      </m:r>
                      <m:r>
                        <a:rPr lang="en-US" i="1">
                          <a:solidFill>
                            <a:schemeClr val="tx1">
                              <a:lumMod val="75000"/>
                              <a:lumOff val="25000"/>
                            </a:schemeClr>
                          </a:solidFill>
                          <a:latin typeface="Cambria Math" charset="0"/>
                        </a:rPr>
                        <m:t>(0, 1)</m:t>
                      </m:r>
                    </m:oMath>
                  </m:oMathPara>
                </a14:m>
                <a:endParaRPr lang="en-US" i="1" dirty="0">
                  <a:solidFill>
                    <a:schemeClr val="tx1">
                      <a:lumMod val="75000"/>
                      <a:lumOff val="25000"/>
                    </a:schemeClr>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rPr>
                        <m:t>𝑌</m:t>
                      </m:r>
                      <m:r>
                        <a:rPr lang="en-US" i="1">
                          <a:solidFill>
                            <a:schemeClr val="tx1">
                              <a:lumMod val="75000"/>
                              <a:lumOff val="25000"/>
                            </a:schemeClr>
                          </a:solidFill>
                          <a:latin typeface="Cambria Math" charset="0"/>
                        </a:rPr>
                        <m:t>=</m:t>
                      </m:r>
                      <m:d>
                        <m:dPr>
                          <m:begChr m:val="{"/>
                          <m:endChr m:val=""/>
                          <m:ctrlPr>
                            <a:rPr lang="mr-IN" i="1">
                              <a:solidFill>
                                <a:schemeClr val="tx1">
                                  <a:lumMod val="75000"/>
                                  <a:lumOff val="25000"/>
                                </a:schemeClr>
                              </a:solidFill>
                              <a:latin typeface="Cambria Math" panose="02040503050406030204" pitchFamily="18" charset="0"/>
                            </a:rPr>
                          </m:ctrlPr>
                        </m:dPr>
                        <m:e>
                          <m:eqArr>
                            <m:eqArrPr>
                              <m:ctrlPr>
                                <a:rPr lang="mr-IN" i="1">
                                  <a:solidFill>
                                    <a:schemeClr val="tx1">
                                      <a:lumMod val="75000"/>
                                      <a:lumOff val="25000"/>
                                    </a:schemeClr>
                                  </a:solidFill>
                                  <a:latin typeface="Cambria Math" panose="02040503050406030204" pitchFamily="18" charset="0"/>
                                </a:rPr>
                              </m:ctrlPr>
                            </m:eqArrPr>
                            <m:e>
                              <m:r>
                                <a:rPr lang="en-US" i="1">
                                  <a:solidFill>
                                    <a:schemeClr val="tx1">
                                      <a:lumMod val="75000"/>
                                      <a:lumOff val="25000"/>
                                    </a:schemeClr>
                                  </a:solidFill>
                                  <a:latin typeface="Cambria Math" charset="0"/>
                                </a:rPr>
                                <m:t>1    </m:t>
                              </m:r>
                              <m:r>
                                <a:rPr lang="mr-IN" i="1">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panose="02040503050406030204" pitchFamily="18" charset="0"/>
                                </a:rPr>
                                <m:t>         1</m:t>
                              </m:r>
                              <m:r>
                                <a:rPr lang="en-US" i="1">
                                  <a:solidFill>
                                    <a:schemeClr val="tx1">
                                      <a:lumMod val="75000"/>
                                      <a:lumOff val="25000"/>
                                    </a:schemeClr>
                                  </a:solidFill>
                                  <a:latin typeface="Cambria Math" charset="0"/>
                                </a:rPr>
                                <m:t>+</m:t>
                              </m:r>
                              <m:r>
                                <a:rPr lang="en-US" b="0" i="1" smtClean="0">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𝑍</m:t>
                              </m:r>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𝑋</m:t>
                                  </m:r>
                                </m:e>
                                <m:sub>
                                  <m:r>
                                    <a:rPr lang="en-US" b="0" i="1" smtClean="0">
                                      <a:solidFill>
                                        <a:schemeClr val="tx1">
                                          <a:lumMod val="75000"/>
                                          <a:lumOff val="25000"/>
                                        </a:schemeClr>
                                      </a:solidFill>
                                      <a:latin typeface="Cambria Math" panose="02040503050406030204" pitchFamily="18" charset="0"/>
                                    </a:rPr>
                                    <m:t>1</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2</m:t>
                              </m:r>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𝑋</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panose="02040503050406030204" pitchFamily="18" charset="0"/>
                                </a:rPr>
                                <m:t>𝑈</m:t>
                              </m:r>
                              <m:r>
                                <a:rPr lang="en-US" i="1">
                                  <a:solidFill>
                                    <a:schemeClr val="tx1">
                                      <a:lumMod val="75000"/>
                                      <a:lumOff val="25000"/>
                                    </a:schemeClr>
                                  </a:solidFill>
                                  <a:latin typeface="Cambria Math" charset="0"/>
                                </a:rPr>
                                <m:t>&gt;0</m:t>
                              </m:r>
                            </m:e>
                            <m:e>
                              <m:r>
                                <a:rPr lang="mr-IN" i="1">
                                  <a:solidFill>
                                    <a:schemeClr val="tx1">
                                      <a:lumMod val="75000"/>
                                      <a:lumOff val="25000"/>
                                    </a:schemeClr>
                                  </a:solidFill>
                                  <a:latin typeface="Cambria Math" charset="0"/>
                                </a:rPr>
                                <m:t>&amp;</m:t>
                              </m:r>
                              <m:r>
                                <a:rPr lang="en-US" i="1">
                                  <a:solidFill>
                                    <a:schemeClr val="tx1">
                                      <a:lumMod val="75000"/>
                                      <a:lumOff val="25000"/>
                                    </a:schemeClr>
                                  </a:solidFill>
                                  <a:latin typeface="Cambria Math" charset="0"/>
                                </a:rPr>
                                <m:t>0    </m:t>
                              </m:r>
                              <m:r>
                                <a:rPr lang="en-US" b="0" i="1" smtClean="0">
                                  <a:solidFill>
                                    <a:schemeClr val="tx1">
                                      <a:lumMod val="75000"/>
                                      <a:lumOff val="25000"/>
                                    </a:schemeClr>
                                  </a:solidFill>
                                  <a:latin typeface="Cambria Math" panose="02040503050406030204" pitchFamily="18" charset="0"/>
                                </a:rPr>
                                <m:t>  </m:t>
                              </m:r>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𝑜</m:t>
                              </m:r>
                              <m:r>
                                <a:rPr lang="en-US" i="1">
                                  <a:solidFill>
                                    <a:schemeClr val="tx1">
                                      <a:lumMod val="75000"/>
                                      <a:lumOff val="25000"/>
                                    </a:schemeClr>
                                  </a:solidFill>
                                  <a:latin typeface="Cambria Math" charset="0"/>
                                </a:rPr>
                                <m:t>.</m:t>
                              </m:r>
                              <m:r>
                                <a:rPr lang="en-US" i="1">
                                  <a:solidFill>
                                    <a:schemeClr val="tx1">
                                      <a:lumMod val="75000"/>
                                      <a:lumOff val="25000"/>
                                    </a:schemeClr>
                                  </a:solidFill>
                                  <a:latin typeface="Cambria Math" charset="0"/>
                                </a:rPr>
                                <m:t>𝑤</m:t>
                              </m:r>
                              <m:r>
                                <a:rPr lang="en-US" i="1">
                                  <a:solidFill>
                                    <a:schemeClr val="tx1">
                                      <a:lumMod val="75000"/>
                                      <a:lumOff val="25000"/>
                                    </a:schemeClr>
                                  </a:solidFill>
                                  <a:latin typeface="Cambria Math" charset="0"/>
                                </a:rPr>
                                <m:t>.</m:t>
                              </m:r>
                            </m:e>
                          </m:eqArr>
                        </m:e>
                      </m:d>
                    </m:oMath>
                  </m:oMathPara>
                </a14:m>
                <a:endParaRPr lang="en-US" i="1" dirty="0">
                  <a:solidFill>
                    <a:schemeClr val="tx1">
                      <a:lumMod val="75000"/>
                      <a:lumOff val="25000"/>
                    </a:schemeClr>
                  </a:solidFill>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3744520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181966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27FD2-F819-AA4C-9415-C76618795D25}"/>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1596992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7F89C-2FAA-7E40-A3F6-9684E04D5578}"/>
              </a:ext>
            </a:extLst>
          </p:cNvPr>
          <p:cNvPicPr>
            <a:picLocks/>
          </p:cNvPicPr>
          <p:nvPr/>
        </p:nvPicPr>
        <p:blipFill>
          <a:blip r:embed="rId2"/>
          <a:stretch>
            <a:fillRect/>
          </a:stretch>
        </p:blipFill>
        <p:spPr>
          <a:xfrm>
            <a:off x="896111" y="118872"/>
            <a:ext cx="10396728" cy="6099048"/>
          </a:xfrm>
          <a:prstGeom prst="rect">
            <a:avLst/>
          </a:prstGeom>
        </p:spPr>
      </p:pic>
    </p:spTree>
    <p:extLst>
      <p:ext uri="{BB962C8B-B14F-4D97-AF65-F5344CB8AC3E}">
        <p14:creationId xmlns:p14="http://schemas.microsoft.com/office/powerpoint/2010/main" val="141858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DEE65-68F9-5840-B8D5-86F74E717744}"/>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294881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EFFCC-F6BF-8240-A64D-DEDD49B7F43D}"/>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4F21A-C427-4E45-BB67-3B04F06A88F0}"/>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80610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3"/>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3703649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965457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70C6A79-2E50-0647-9FAE-40BA0012F36D}"/>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3" name="TextBox 2">
                <a:extLst>
                  <a:ext uri="{FF2B5EF4-FFF2-40B4-BE49-F238E27FC236}">
                    <a16:creationId xmlns:a16="http://schemas.microsoft.com/office/drawing/2014/main" id="{270C6A79-2E50-0647-9FAE-40BA0012F36D}"/>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360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6CFB4C0-1FEF-D54D-9817-7142EF98D6D3}"/>
              </a:ext>
            </a:extLst>
          </p:cNvPr>
          <p:cNvSpPr/>
          <p:nvPr/>
        </p:nvSpPr>
        <p:spPr>
          <a:xfrm rot="5400000">
            <a:off x="9120217" y="1998542"/>
            <a:ext cx="409086" cy="5317717"/>
          </a:xfrm>
          <a:prstGeom prst="rightBrace">
            <a:avLst>
              <a:gd name="adj1" fmla="val 51264"/>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lumMod val="50000"/>
                                </a:schemeClr>
                              </a:solidFill>
                              <a:latin typeface="Cambria Math" panose="02040503050406030204" pitchFamily="18" charset="0"/>
                            </a:rPr>
                          </m:ctrlPr>
                        </m:sSubPr>
                        <m:e>
                          <m:acc>
                            <m:accPr>
                              <m:chr m:val="̂"/>
                              <m:ctrlPr>
                                <a:rPr lang="en-US" sz="6000" b="0" i="1" smtClean="0">
                                  <a:solidFill>
                                    <a:schemeClr val="accent1">
                                      <a:lumMod val="50000"/>
                                    </a:schemeClr>
                                  </a:solidFill>
                                  <a:latin typeface="Cambria Math" panose="02040503050406030204" pitchFamily="18" charset="0"/>
                                </a:rPr>
                              </m:ctrlPr>
                            </m:accPr>
                            <m:e>
                              <m:r>
                                <a:rPr lang="en-US" sz="6000" b="0" i="1" smtClean="0">
                                  <a:solidFill>
                                    <a:schemeClr val="accent1">
                                      <a:lumMod val="50000"/>
                                    </a:schemeClr>
                                  </a:solidFill>
                                  <a:latin typeface="Cambria Math" panose="02040503050406030204" pitchFamily="18" charset="0"/>
                                </a:rPr>
                                <m:t>𝜇</m:t>
                              </m:r>
                            </m:e>
                          </m:acc>
                        </m:e>
                        <m:sub>
                          <m:r>
                            <a:rPr lang="en-US" sz="6000" b="0" i="1" smtClean="0">
                              <a:solidFill>
                                <a:schemeClr val="accent1">
                                  <a:lumMod val="50000"/>
                                </a:schemeClr>
                              </a:solidFill>
                              <a:latin typeface="Cambria Math" panose="02040503050406030204" pitchFamily="18" charset="0"/>
                            </a:rPr>
                            <m:t>1</m:t>
                          </m:r>
                        </m:sub>
                      </m:sSub>
                    </m:oMath>
                  </m:oMathPara>
                </a14:m>
                <a:endParaRPr lang="en-US" sz="6000" dirty="0">
                  <a:solidFill>
                    <a:schemeClr val="accent1">
                      <a:lumMod val="50000"/>
                    </a:schemeClr>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p:spTree>
    <p:extLst>
      <p:ext uri="{BB962C8B-B14F-4D97-AF65-F5344CB8AC3E}">
        <p14:creationId xmlns:p14="http://schemas.microsoft.com/office/powerpoint/2010/main" val="1893699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xmlns="">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xmlns="">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8D78CE-36EA-6145-B763-CA7B8887EABF}"/>
                  </a:ext>
                </a:extLst>
              </p:cNvPr>
              <p:cNvSpPr txBox="1"/>
              <p:nvPr/>
            </p:nvSpPr>
            <p:spPr>
              <a:xfrm>
                <a:off x="5758219" y="4851921"/>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1"/>
                          </a:solidFill>
                          <a:latin typeface="Cambria Math" panose="02040503050406030204" pitchFamily="18" charset="0"/>
                        </a:rPr>
                        <m:t>−</m:t>
                      </m:r>
                    </m:oMath>
                  </m:oMathPara>
                </a14:m>
                <a:endParaRPr lang="en-US" sz="6000" dirty="0">
                  <a:solidFill>
                    <a:schemeClr val="accent1"/>
                  </a:solidFill>
                </a:endParaRPr>
              </a:p>
            </p:txBody>
          </p:sp>
        </mc:Choice>
        <mc:Fallback xmlns="">
          <p:sp>
            <p:nvSpPr>
              <p:cNvPr id="10" name="TextBox 9">
                <a:extLst>
                  <a:ext uri="{FF2B5EF4-FFF2-40B4-BE49-F238E27FC236}">
                    <a16:creationId xmlns:a16="http://schemas.microsoft.com/office/drawing/2014/main" id="{678D78CE-36EA-6145-B763-CA7B8887EABF}"/>
                  </a:ext>
                </a:extLst>
              </p:cNvPr>
              <p:cNvSpPr txBox="1">
                <a:spLocks noRot="1" noChangeAspect="1" noMove="1" noResize="1" noEditPoints="1" noAdjustHandles="1" noChangeArrowheads="1" noChangeShapeType="1" noTextEdit="1"/>
              </p:cNvSpPr>
              <p:nvPr/>
            </p:nvSpPr>
            <p:spPr>
              <a:xfrm>
                <a:off x="5758219" y="4851921"/>
                <a:ext cx="750205" cy="923330"/>
              </a:xfrm>
              <a:prstGeom prst="rect">
                <a:avLst/>
              </a:prstGeom>
              <a:blipFill>
                <a:blip r:embed="rId5"/>
                <a:stretch>
                  <a:fillRect l="-3333" r="-5000"/>
                </a:stretch>
              </a:blipFill>
            </p:spPr>
            <p:txBody>
              <a:bodyPr/>
              <a:lstStyle/>
              <a:p>
                <a:r>
                  <a:rPr lang="en-US">
                    <a:noFill/>
                  </a:rPr>
                  <a:t> </a:t>
                </a:r>
              </a:p>
            </p:txBody>
          </p:sp>
        </mc:Fallback>
      </mc:AlternateContent>
    </p:spTree>
    <p:extLst>
      <p:ext uri="{BB962C8B-B14F-4D97-AF65-F5344CB8AC3E}">
        <p14:creationId xmlns:p14="http://schemas.microsoft.com/office/powerpoint/2010/main" val="38870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75E-6 -2.96296E-6 L 0.15534 0.00069 " pathEditMode="relative" rAng="0" ptsTypes="AA">
                                      <p:cBhvr>
                                        <p:cTn id="6" dur="2000" fill="hold"/>
                                        <p:tgtEl>
                                          <p:spTgt spid="8"/>
                                        </p:tgtEl>
                                        <p:attrNameLst>
                                          <p:attrName>ppt_x</p:attrName>
                                          <p:attrName>ppt_y</p:attrName>
                                        </p:attrNameLst>
                                      </p:cBhvr>
                                      <p:rCtr x="7721" y="0"/>
                                    </p:animMotion>
                                  </p:childTnLst>
                                </p:cTn>
                              </p:par>
                              <p:par>
                                <p:cTn id="7" presetID="0" presetClass="path" presetSubtype="0" accel="50000" decel="50000" fill="hold" grpId="0" nodeType="withEffect">
                                  <p:stCondLst>
                                    <p:cond delay="0"/>
                                  </p:stCondLst>
                                  <p:childTnLst>
                                    <p:animMotion origin="layout" path="M -1.875E-6 1.48148E-6 L -0.17304 0.00347 " pathEditMode="relative" rAng="0" ptsTypes="AA">
                                      <p:cBhvr>
                                        <p:cTn id="8" dur="2000" fill="hold"/>
                                        <p:tgtEl>
                                          <p:spTgt spid="9"/>
                                        </p:tgtEl>
                                        <p:attrNameLst>
                                          <p:attrName>ppt_x</p:attrName>
                                          <p:attrName>ppt_y</p:attrName>
                                        </p:attrNameLst>
                                      </p:cBhvr>
                                      <p:rCtr x="-8659" y="1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p:txBody>
          <a:bodyPr/>
          <a:lstStyle/>
          <a:p>
            <a:r>
              <a:rPr lang="en-US" dirty="0"/>
              <a:t>Plug in</a:t>
            </a:r>
          </a:p>
          <a:p>
            <a:r>
              <a:rPr lang="en-US" dirty="0"/>
              <a:t>Fit a weighted generalized linear model Y ~ Z</a:t>
            </a:r>
          </a:p>
        </p:txBody>
      </p:sp>
    </p:spTree>
    <p:extLst>
      <p:ext uri="{BB962C8B-B14F-4D97-AF65-F5344CB8AC3E}">
        <p14:creationId xmlns:p14="http://schemas.microsoft.com/office/powerpoint/2010/main" val="17824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Plug in</a:t>
            </a:r>
          </a:p>
          <a:p>
            <a:r>
              <a:rPr lang="en-US" dirty="0">
                <a:solidFill>
                  <a:schemeClr val="tx1">
                    <a:lumMod val="75000"/>
                    <a:lumOff val="25000"/>
                  </a:schemeClr>
                </a:solidFill>
              </a:rPr>
              <a:t>Fit a weighted generalized linear model Y ~ Z</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38339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52368" cy="861774"/>
          </a:xfrm>
          <a:prstGeom prst="rect">
            <a:avLst/>
          </a:prstGeom>
        </p:spPr>
        <p:txBody>
          <a:bodyPr wrap="none">
            <a:spAutoFit/>
          </a:bodyPr>
          <a:lstStyle/>
          <a:p>
            <a:r>
              <a:rPr lang="en-US" sz="5000"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1332965" y="2130587"/>
                <a:ext cx="9555052" cy="2673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𝒖</m:t>
                      </m:r>
                      <m:d>
                        <m:dPr>
                          <m:ctrlPr>
                            <a:rPr lang="en-US" sz="5000" b="1"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0" i="1" smtClean="0">
                          <a:solidFill>
                            <a:schemeClr val="bg1"/>
                          </a:solidFill>
                          <a:latin typeface="Cambria Math" panose="02040503050406030204" pitchFamily="18" charset="0"/>
                        </a:rPr>
                        <m:t>=</m:t>
                      </m:r>
                      <m:d>
                        <m:dPr>
                          <m:ctrlPr>
                            <a:rPr lang="en-US" sz="5000" b="0" i="1" smtClean="0">
                              <a:solidFill>
                                <a:schemeClr val="bg1"/>
                              </a:solidFill>
                              <a:latin typeface="Cambria Math" panose="02040503050406030204" pitchFamily="18" charset="0"/>
                            </a:rPr>
                          </m:ctrlPr>
                        </m:dPr>
                        <m:e>
                          <m:m>
                            <m:mPr>
                              <m:mcs>
                                <m:mc>
                                  <m:mcPr>
                                    <m:count m:val="1"/>
                                    <m:mcJc m:val="center"/>
                                  </m:mcPr>
                                </m:mc>
                              </m:mcs>
                              <m:ctrlPr>
                                <a:rPr lang="en-US" sz="5000" b="0" i="1" smtClean="0">
                                  <a:solidFill>
                                    <a:schemeClr val="bg1"/>
                                  </a:solidFill>
                                  <a:latin typeface="Cambria Math" panose="02040503050406030204" pitchFamily="18" charset="0"/>
                                </a:rPr>
                              </m:ctrlPr>
                            </m:mPr>
                            <m:mr>
                              <m:e>
                                <m:d>
                                  <m:dPr>
                                    <m:ctrlPr>
                                      <a:rPr lang="en-US" sz="5000" b="0" i="1" smtClean="0">
                                        <a:solidFill>
                                          <a:schemeClr val="bg1"/>
                                        </a:solidFill>
                                        <a:latin typeface="Cambria Math" panose="02040503050406030204" pitchFamily="18" charset="0"/>
                                      </a:rPr>
                                    </m:ctrlPr>
                                  </m:dPr>
                                  <m:e>
                                    <m:r>
                                      <m:rPr>
                                        <m:brk m:alnAt="7"/>
                                      </m:rP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e>
                                </m:d>
                                <m:r>
                                  <a:rPr lang="en-US" sz="5000" b="0" i="1" smtClean="0">
                                    <a:solidFill>
                                      <a:schemeClr val="bg1"/>
                                    </a:solidFill>
                                    <a:latin typeface="Cambria Math" panose="02040503050406030204" pitchFamily="18" charset="0"/>
                                  </a:rPr>
                                  <m:t>𝑍</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r>
                              <m:e>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e>
                                </m:d>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𝑍</m:t>
                                    </m:r>
                                  </m:e>
                                </m:d>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mr>
                            <m:mr>
                              <m:e>
                                <m:r>
                                  <a:rPr lang="en-US" sz="5000" b="1" i="0" smtClean="0">
                                    <a:solidFill>
                                      <a:schemeClr val="bg1"/>
                                    </a:solidFill>
                                    <a:latin typeface="Cambria Math" panose="02040503050406030204" pitchFamily="18" charset="0"/>
                                  </a:rPr>
                                  <m:t>𝐗</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𝑍</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1332965" y="2130587"/>
                <a:ext cx="9555052" cy="2673617"/>
              </a:xfrm>
              <a:prstGeom prst="rect">
                <a:avLst/>
              </a:prstGeom>
              <a:blipFill>
                <a:blip r:embed="rId2"/>
                <a:stretch>
                  <a:fillRect l="-39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3"/>
                <a:stretch>
                  <a:fillRect l="-2660" b="-322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A379E02-F5B9-1249-8CC9-671973E23631}"/>
              </a:ext>
            </a:extLst>
          </p:cNvPr>
          <p:cNvCxnSpPr>
            <a:cxnSpLocks/>
          </p:cNvCxnSpPr>
          <p:nvPr/>
        </p:nvCxnSpPr>
        <p:spPr>
          <a:xfrm flipH="1">
            <a:off x="9117142" y="1645882"/>
            <a:ext cx="615822" cy="504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81ECE2-D59B-504A-BF5D-3DB260CDE1F4}"/>
              </a:ext>
            </a:extLst>
          </p:cNvPr>
          <p:cNvCxnSpPr>
            <a:cxnSpLocks/>
          </p:cNvCxnSpPr>
          <p:nvPr/>
        </p:nvCxnSpPr>
        <p:spPr>
          <a:xfrm flipH="1">
            <a:off x="10234884" y="1910407"/>
            <a:ext cx="308708" cy="1393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DF2D-D433-CF44-AC1D-82A366E258CA}"/>
              </a:ext>
            </a:extLst>
          </p:cNvPr>
          <p:cNvSpPr txBox="1"/>
          <p:nvPr/>
        </p:nvSpPr>
        <p:spPr>
          <a:xfrm>
            <a:off x="9788903" y="784654"/>
            <a:ext cx="1695482" cy="1015663"/>
          </a:xfrm>
          <a:prstGeom prst="rect">
            <a:avLst/>
          </a:prstGeom>
          <a:noFill/>
        </p:spPr>
        <p:txBody>
          <a:bodyPr wrap="square" rtlCol="0">
            <a:spAutoFit/>
          </a:bodyPr>
          <a:lstStyle/>
          <a:p>
            <a:r>
              <a:rPr lang="en-US" sz="3000" dirty="0">
                <a:solidFill>
                  <a:schemeClr val="bg1"/>
                </a:solidFill>
              </a:rPr>
              <a:t>ATO weight</a:t>
            </a:r>
          </a:p>
        </p:txBody>
      </p:sp>
    </p:spTree>
    <p:extLst>
      <p:ext uri="{BB962C8B-B14F-4D97-AF65-F5344CB8AC3E}">
        <p14:creationId xmlns:p14="http://schemas.microsoft.com/office/powerpoint/2010/main" val="376581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2"/>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3"/>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3"/>
                <a:stretch>
                  <a:fillRect l="-2667" r="-267"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BD1BEB-CA32-9F4C-B179-066A4A7B54C3}"/>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F8BD1BEB-CA32-9F4C-B179-066A4A7B54C3}"/>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4"/>
                <a:stretch>
                  <a:fillRect l="-2466" b="-1493"/>
                </a:stretch>
              </a:blipFill>
            </p:spPr>
            <p:txBody>
              <a:bodyPr/>
              <a:lstStyle/>
              <a:p>
                <a:r>
                  <a:rPr lang="en-US">
                    <a:noFill/>
                  </a:rPr>
                  <a:t> </a:t>
                </a:r>
              </a:p>
            </p:txBody>
          </p:sp>
        </mc:Fallback>
      </mc:AlternateContent>
    </p:spTree>
    <p:extLst>
      <p:ext uri="{BB962C8B-B14F-4D97-AF65-F5344CB8AC3E}">
        <p14:creationId xmlns:p14="http://schemas.microsoft.com/office/powerpoint/2010/main" val="117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𝑌</m:t>
                                    </m:r>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𝜇</m:t>
                                        </m:r>
                                      </m:e>
                                      <m:sub>
                                        <m:r>
                                          <a:rPr lang="en-US" sz="4000" b="0" i="1" smtClean="0">
                                            <a:solidFill>
                                              <a:schemeClr val="tx1">
                                                <a:lumMod val="75000"/>
                                                <a:lumOff val="25000"/>
                                              </a:schemeClr>
                                            </a:solidFill>
                                            <a:latin typeface="Cambria Math" panose="02040503050406030204" pitchFamily="18" charset="0"/>
                                          </a:rPr>
                                          <m:t>0</m:t>
                                        </m:r>
                                      </m:sub>
                                    </m:sSub>
                                  </m:e>
                                </m:d>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1−</m:t>
                                    </m:r>
                                    <m:r>
                                      <a:rPr lang="en-US" sz="4000" b="0" i="1" smtClean="0">
                                        <a:solidFill>
                                          <a:schemeClr val="tx1">
                                            <a:lumMod val="75000"/>
                                            <a:lumOff val="25000"/>
                                          </a:schemeClr>
                                        </a:solidFill>
                                        <a:latin typeface="Cambria Math" panose="02040503050406030204" pitchFamily="18" charset="0"/>
                                      </a:rPr>
                                      <m:t>𝑍</m:t>
                                    </m:r>
                                  </m:e>
                                </m:d>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mr>
                            <m:mr>
                              <m:e>
                                <m:r>
                                  <a:rPr lang="en-US" sz="4000" b="1" i="0" smtClean="0">
                                    <a:solidFill>
                                      <a:schemeClr val="tx1">
                                        <a:lumMod val="75000"/>
                                        <a:lumOff val="25000"/>
                                      </a:schemeClr>
                                    </a:solidFill>
                                    <a:latin typeface="Cambria Math" panose="02040503050406030204" pitchFamily="18" charset="0"/>
                                  </a:rPr>
                                  <m:t>𝐗</m:t>
                                </m:r>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𝑍</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0" smtClean="0">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E86211DB-0568-0D4B-8D20-4C71A0EE058D}"/>
              </a:ext>
            </a:extLst>
          </p:cNvPr>
          <p:cNvCxnSpPr/>
          <p:nvPr/>
        </p:nvCxnSpPr>
        <p:spPr>
          <a:xfrm flipH="1">
            <a:off x="9957775" y="1623527"/>
            <a:ext cx="17241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3C2F14-9714-B147-AD27-BCD06F25BD37}"/>
              </a:ext>
            </a:extLst>
          </p:cNvPr>
          <p:cNvCxnSpPr>
            <a:cxnSpLocks/>
          </p:cNvCxnSpPr>
          <p:nvPr/>
        </p:nvCxnSpPr>
        <p:spPr>
          <a:xfrm>
            <a:off x="1914877" y="3409561"/>
            <a:ext cx="0" cy="554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20097773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𝑍</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a:solidFill>
                                              <a:schemeClr val="tx1">
                                                <a:lumMod val="75000"/>
                                                <a:lumOff val="25000"/>
                                              </a:schemeClr>
                                            </a:solidFill>
                                            <a:latin typeface="Cambria Math" panose="02040503050406030204" pitchFamily="18" charset="0"/>
                                          </a:rPr>
                                          <m:t>𝐗𝐗</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905856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62240" cy="170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𝑍</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1</m:t>
                                            </m:r>
                                          </m:sub>
                                        </m:sSub>
                                      </m:e>
                                    </m:d>
                                    <m:r>
                                      <a:rPr lang="en-US" sz="3200" i="1">
                                        <a:solidFill>
                                          <a:schemeClr val="bg1"/>
                                        </a:solidFill>
                                        <a:latin typeface="Cambria Math" panose="02040503050406030204" pitchFamily="18" charset="0"/>
                                      </a:rPr>
                                      <m:t>𝑍𝑒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smtClean="0">
                                    <a:solidFill>
                                      <a:schemeClr val="bg1"/>
                                    </a:solidFill>
                                    <a:latin typeface="Cambria Math" panose="02040503050406030204" pitchFamily="18" charset="0"/>
                                  </a:rPr>
                                  <m:t>−</m:t>
                                </m:r>
                                <m:r>
                                  <a:rPr lang="en-US" sz="3200" i="1" smtClean="0">
                                    <a:solidFill>
                                      <a:schemeClr val="bg1"/>
                                    </a:solidFill>
                                    <a:latin typeface="Cambria Math" panose="02040503050406030204" pitchFamily="18" charset="0"/>
                                  </a:rPr>
                                  <m:t>𝐸</m:t>
                                </m:r>
                                <m:r>
                                  <a:rPr lang="en-US" sz="320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m:t>
                                    </m:r>
                                  </m:e>
                                  <m:sup>
                                    <m:r>
                                      <a:rPr lang="en-US" sz="3200" i="1">
                                        <a:solidFill>
                                          <a:schemeClr val="bg1"/>
                                        </a:solidFill>
                                        <a:latin typeface="Cambria Math" panose="02040503050406030204" pitchFamily="18" charset="0"/>
                                      </a:rPr>
                                      <m:t>𝑇</m:t>
                                    </m:r>
                                  </m:sup>
                                </m:sSup>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𝑌</m:t>
                                    </m:r>
                                    <m:r>
                                      <a:rPr lang="en-US" sz="3200" i="1">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𝜇</m:t>
                                        </m:r>
                                      </m:e>
                                      <m:sub>
                                        <m:r>
                                          <a:rPr lang="en-US" sz="3200" i="1">
                                            <a:solidFill>
                                              <a:schemeClr val="bg1"/>
                                            </a:solidFill>
                                            <a:latin typeface="Cambria Math" panose="02040503050406030204" pitchFamily="18" charset="0"/>
                                          </a:rPr>
                                          <m:t>0</m:t>
                                        </m:r>
                                      </m:sub>
                                    </m:sSub>
                                  </m:e>
                                </m:d>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𝑍</m:t>
                                    </m:r>
                                  </m:e>
                                </m:d>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mr>
                            <m:mr>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tx1">
                                        <a:lumMod val="75000"/>
                                        <a:lumOff val="25000"/>
                                      </a:schemeClr>
                                    </a:solidFill>
                                    <a:latin typeface="Cambria Math" panose="02040503050406030204" pitchFamily="18" charset="0"/>
                                  </a:rPr>
                                  <m:t>0</m:t>
                                </m:r>
                              </m:e>
                              <m:e>
                                <m: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sSup>
                                      <m:sSupPr>
                                        <m:ctrlPr>
                                          <a:rPr lang="en-US" sz="3200" i="1">
                                            <a:solidFill>
                                              <a:schemeClr val="bg1"/>
                                            </a:solidFill>
                                            <a:latin typeface="Cambria Math" panose="02040503050406030204" pitchFamily="18" charset="0"/>
                                          </a:rPr>
                                        </m:ctrlPr>
                                      </m:sSupPr>
                                      <m:e>
                                        <m:r>
                                          <a:rPr lang="en-US" sz="3200" b="1">
                                            <a:solidFill>
                                              <a:schemeClr val="bg1"/>
                                            </a:solidFill>
                                            <a:latin typeface="Cambria Math" panose="02040503050406030204" pitchFamily="18" charset="0"/>
                                          </a:rPr>
                                          <m:t>𝐗𝐗</m:t>
                                        </m:r>
                                      </m:e>
                                      <m:sup>
                                        <m:r>
                                          <a:rPr lang="en-US" sz="3200" i="1">
                                            <a:solidFill>
                                              <a:schemeClr val="bg1"/>
                                            </a:solidFill>
                                            <a:latin typeface="Cambria Math" panose="02040503050406030204" pitchFamily="18" charset="0"/>
                                          </a:rPr>
                                          <m:t>𝑇</m:t>
                                        </m:r>
                                      </m:sup>
                                    </m:sSup>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mr>
                          </m:m>
                        </m:e>
                      </m:d>
                    </m:oMath>
                  </m:oMathPara>
                </a14:m>
                <a:endParaRPr lang="en-US" sz="3200" dirty="0">
                  <a:solidFill>
                    <a:schemeClr val="bg1"/>
                  </a:solidFill>
                </a:endParaRPr>
              </a:p>
            </p:txBody>
          </p:sp>
        </mc:Choice>
        <mc:Fallback xmlns="">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6224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7816A34-6462-0D42-9237-53EFA2D5EE34}"/>
                  </a:ext>
                </a:extLst>
              </p:cNvPr>
              <p:cNvSpPr txBox="1"/>
              <p:nvPr/>
            </p:nvSpPr>
            <p:spPr>
              <a:xfrm>
                <a:off x="1053490" y="3654823"/>
                <a:ext cx="3421386" cy="1019766"/>
              </a:xfrm>
              <a:prstGeom prst="rect">
                <a:avLst/>
              </a:prstGeom>
              <a:solidFill>
                <a:schemeClr val="accent1">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𝑒</m:t>
                          </m:r>
                        </m:num>
                        <m:den>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1" smtClean="0">
                                  <a:solidFill>
                                    <a:schemeClr val="tx1">
                                      <a:lumMod val="75000"/>
                                      <a:lumOff val="25000"/>
                                    </a:schemeClr>
                                  </a:solidFill>
                                  <a:latin typeface="Cambria Math" panose="02040503050406030204" pitchFamily="18" charset="0"/>
                                </a:rPr>
                                <m:t>𝜷</m:t>
                              </m:r>
                            </m:e>
                            <m:sup>
                              <m:r>
                                <a:rPr lang="en-US" sz="3200" b="0" i="1" smtClean="0">
                                  <a:solidFill>
                                    <a:schemeClr val="tx1">
                                      <a:lumMod val="75000"/>
                                      <a:lumOff val="25000"/>
                                    </a:schemeClr>
                                  </a:solidFill>
                                  <a:latin typeface="Cambria Math" panose="02040503050406030204" pitchFamily="18" charset="0"/>
                                </a:rPr>
                                <m:t>𝑇</m:t>
                              </m:r>
                            </m:sup>
                          </m:sSup>
                        </m:den>
                      </m:f>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0" smtClean="0">
                              <a:solidFill>
                                <a:schemeClr val="tx1">
                                  <a:lumMod val="75000"/>
                                  <a:lumOff val="25000"/>
                                </a:schemeClr>
                              </a:solidFill>
                              <a:latin typeface="Cambria Math" panose="02040503050406030204" pitchFamily="18" charset="0"/>
                            </a:rPr>
                            <m:t>𝐗</m:t>
                          </m:r>
                        </m:e>
                        <m:sup>
                          <m:r>
                            <a:rPr lang="en-US" sz="3200" b="0" i="1" smtClean="0">
                              <a:solidFill>
                                <a:schemeClr val="tx1">
                                  <a:lumMod val="75000"/>
                                  <a:lumOff val="25000"/>
                                </a:schemeClr>
                              </a:solidFill>
                              <a:latin typeface="Cambria Math" panose="02040503050406030204" pitchFamily="18" charset="0"/>
                            </a:rPr>
                            <m:t>𝑇</m:t>
                          </m:r>
                        </m:sup>
                      </m:sSup>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47816A34-6462-0D42-9237-53EFA2D5EE34}"/>
                  </a:ext>
                </a:extLst>
              </p:cNvPr>
              <p:cNvSpPr txBox="1">
                <a:spLocks noRot="1" noChangeAspect="1" noMove="1" noResize="1" noEditPoints="1" noAdjustHandles="1" noChangeArrowheads="1" noChangeShapeType="1" noTextEdit="1"/>
              </p:cNvSpPr>
              <p:nvPr/>
            </p:nvSpPr>
            <p:spPr>
              <a:xfrm>
                <a:off x="1053490" y="3654823"/>
                <a:ext cx="3421386" cy="1019766"/>
              </a:xfrm>
              <a:prstGeom prst="rect">
                <a:avLst/>
              </a:prstGeom>
              <a:blipFill>
                <a:blip r:embed="rId5"/>
                <a:stretch>
                  <a:fillRect l="-741" t="-1250" r="-2222" b="-1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675C41-A5EA-8B40-8F28-16BB00B066E9}"/>
                  </a:ext>
                </a:extLst>
              </p:cNvPr>
              <p:cNvSpPr txBox="1"/>
              <p:nvPr/>
            </p:nvSpPr>
            <p:spPr>
              <a:xfrm>
                <a:off x="1053490" y="5001255"/>
                <a:ext cx="4415440" cy="1021370"/>
              </a:xfrm>
              <a:prstGeom prst="rect">
                <a:avLst/>
              </a:prstGeom>
              <a:solidFill>
                <a:schemeClr val="accent1">
                  <a:lumMod val="60000"/>
                  <a:lumOff val="4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tx1">
                                  <a:lumMod val="75000"/>
                                  <a:lumOff val="25000"/>
                                </a:schemeClr>
                              </a:solidFill>
                              <a:latin typeface="Cambria Math" panose="02040503050406030204" pitchFamily="18" charset="0"/>
                            </a:rPr>
                          </m:ctrlPr>
                        </m:fPr>
                        <m:num>
                          <m:r>
                            <a:rPr lang="en-US" sz="3200" b="0" i="1" smtClean="0">
                              <a:solidFill>
                                <a:schemeClr val="tx1">
                                  <a:lumMod val="75000"/>
                                  <a:lumOff val="25000"/>
                                </a:schemeClr>
                              </a:solidFill>
                              <a:latin typeface="Cambria Math" panose="02040503050406030204" pitchFamily="18" charset="0"/>
                            </a:rPr>
                            <m:t>𝜕</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num>
                        <m:den>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1" i="1" smtClean="0">
                                  <a:solidFill>
                                    <a:schemeClr val="tx1">
                                      <a:lumMod val="75000"/>
                                      <a:lumOff val="25000"/>
                                    </a:schemeClr>
                                  </a:solidFill>
                                  <a:latin typeface="Cambria Math" panose="02040503050406030204" pitchFamily="18" charset="0"/>
                                </a:rPr>
                                <m:t>𝜷</m:t>
                              </m:r>
                            </m:e>
                            <m:sup>
                              <m:r>
                                <a:rPr lang="en-US" sz="3200" b="0" i="1" smtClean="0">
                                  <a:solidFill>
                                    <a:schemeClr val="tx1">
                                      <a:lumMod val="75000"/>
                                      <a:lumOff val="25000"/>
                                    </a:schemeClr>
                                  </a:solidFill>
                                  <a:latin typeface="Cambria Math" panose="02040503050406030204" pitchFamily="18" charset="0"/>
                                </a:rPr>
                                <m:t>𝑇</m:t>
                              </m:r>
                            </m:sup>
                          </m:sSup>
                        </m:den>
                      </m:f>
                      <m:r>
                        <a:rPr lang="en-US" sz="3200" b="0" i="1" smtClean="0">
                          <a:solidFill>
                            <a:schemeClr val="tx1">
                              <a:lumMod val="75000"/>
                              <a:lumOff val="25000"/>
                            </a:schemeClr>
                          </a:solidFill>
                          <a:latin typeface="Cambria Math" panose="02040503050406030204" pitchFamily="18" charset="0"/>
                        </a:rPr>
                        <m:t>=</m:t>
                      </m:r>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panose="02040503050406030204" pitchFamily="18" charset="0"/>
                            </a:rPr>
                            <m:t>−</m:t>
                          </m:r>
                          <m:r>
                            <a:rPr lang="en-US" sz="3200" b="1" i="0" smtClean="0">
                              <a:solidFill>
                                <a:schemeClr val="tx1">
                                  <a:lumMod val="75000"/>
                                  <a:lumOff val="25000"/>
                                </a:schemeClr>
                              </a:solidFill>
                              <a:latin typeface="Cambria Math" panose="02040503050406030204" pitchFamily="18" charset="0"/>
                            </a:rPr>
                            <m:t>𝐗</m:t>
                          </m:r>
                        </m:e>
                        <m:sup>
                          <m:r>
                            <a:rPr lang="en-US" sz="3200" b="0" i="1" smtClean="0">
                              <a:solidFill>
                                <a:schemeClr val="tx1">
                                  <a:lumMod val="75000"/>
                                  <a:lumOff val="25000"/>
                                </a:schemeClr>
                              </a:solidFill>
                              <a:latin typeface="Cambria Math" panose="02040503050406030204" pitchFamily="18" charset="0"/>
                            </a:rPr>
                            <m:t>𝑇</m:t>
                          </m:r>
                        </m:sup>
                      </m:sSup>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(1−</m:t>
                      </m:r>
                      <m:r>
                        <a:rPr lang="en-US" sz="3200" b="0" i="1" smtClean="0">
                          <a:solidFill>
                            <a:schemeClr val="tx1">
                              <a:lumMod val="75000"/>
                              <a:lumOff val="25000"/>
                            </a:schemeClr>
                          </a:solidFill>
                          <a:latin typeface="Cambria Math" panose="02040503050406030204" pitchFamily="18" charset="0"/>
                        </a:rPr>
                        <m:t>𝑒</m:t>
                      </m:r>
                      <m:r>
                        <a:rPr lang="en-US" sz="3200" b="0" i="1" smtClean="0">
                          <a:solidFill>
                            <a:schemeClr val="tx1">
                              <a:lumMod val="75000"/>
                              <a:lumOff val="25000"/>
                            </a:schemeClr>
                          </a:solidFill>
                          <a:latin typeface="Cambria Math" panose="02040503050406030204" pitchFamily="18" charset="0"/>
                        </a:rPr>
                        <m:t>)</m:t>
                      </m:r>
                    </m:oMath>
                  </m:oMathPara>
                </a14:m>
                <a:endParaRPr lang="en-US" sz="32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8F675C41-A5EA-8B40-8F28-16BB00B066E9}"/>
                  </a:ext>
                </a:extLst>
              </p:cNvPr>
              <p:cNvSpPr txBox="1">
                <a:spLocks noRot="1" noChangeAspect="1" noMove="1" noResize="1" noEditPoints="1" noAdjustHandles="1" noChangeArrowheads="1" noChangeShapeType="1" noTextEdit="1"/>
              </p:cNvSpPr>
              <p:nvPr/>
            </p:nvSpPr>
            <p:spPr>
              <a:xfrm>
                <a:off x="1053490" y="5001255"/>
                <a:ext cx="4415440" cy="1021370"/>
              </a:xfrm>
              <a:prstGeom prst="rect">
                <a:avLst/>
              </a:prstGeom>
              <a:blipFill>
                <a:blip r:embed="rId6"/>
                <a:stretch>
                  <a:fillRect l="-1433" t="-2469" r="-2579" b="-14815"/>
                </a:stretch>
              </a:blipFill>
            </p:spPr>
            <p:txBody>
              <a:bodyPr/>
              <a:lstStyle/>
              <a:p>
                <a:r>
                  <a:rPr lang="en-US">
                    <a:noFill/>
                  </a:rPr>
                  <a:t> </a:t>
                </a:r>
              </a:p>
            </p:txBody>
          </p:sp>
        </mc:Fallback>
      </mc:AlternateContent>
    </p:spTree>
    <p:extLst>
      <p:ext uri="{BB962C8B-B14F-4D97-AF65-F5344CB8AC3E}">
        <p14:creationId xmlns:p14="http://schemas.microsoft.com/office/powerpoint/2010/main" val="25509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41D26A-23FD-054E-89E1-D7B221383817}"/>
                  </a:ext>
                </a:extLst>
              </p:cNvPr>
              <p:cNvSpPr txBox="1"/>
              <p:nvPr/>
            </p:nvSpPr>
            <p:spPr>
              <a:xfrm>
                <a:off x="1433347" y="2016004"/>
                <a:ext cx="8114144"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0" smtClean="0">
                          <a:solidFill>
                            <a:schemeClr val="bg1"/>
                          </a:solidFill>
                          <a:latin typeface="Cambria Math" panose="02040503050406030204" pitchFamily="18" charset="0"/>
                        </a:rPr>
                        <m:t>𝐁</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𝐸</m:t>
                      </m:r>
                      <m:d>
                        <m:dPr>
                          <m:begChr m:val="["/>
                          <m:endChr m:val=""/>
                          <m:ctrlPr>
                            <a:rPr lang="en-US" sz="4000" b="0" i="1" smtClean="0">
                              <a:solidFill>
                                <a:schemeClr val="bg1"/>
                              </a:solidFill>
                              <a:latin typeface="Cambria Math" panose="02040503050406030204" pitchFamily="18" charset="0"/>
                            </a:rPr>
                          </m:ctrlPr>
                        </m:d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r>
                            <a:rPr lang="en-US" sz="4000" i="1">
                              <a:solidFill>
                                <a:schemeClr val="bg1"/>
                              </a:solidFill>
                              <a:latin typeface="Cambria Math" panose="02040503050406030204" pitchFamily="18" charset="0"/>
                            </a:rPr>
                            <m:t>×</m:t>
                          </m:r>
                          <m:r>
                            <m:rPr>
                              <m:nor/>
                            </m:rPr>
                            <a:rPr lang="en-US" sz="4000" dirty="0">
                              <a:solidFill>
                                <a:schemeClr val="bg1"/>
                              </a:solidFill>
                            </a:rPr>
                            <m:t> </m:t>
                          </m:r>
                        </m:e>
                      </m:d>
                    </m:oMath>
                  </m:oMathPara>
                </a14:m>
                <a:endParaRPr lang="en-US" sz="4000" dirty="0">
                  <a:solidFill>
                    <a:schemeClr val="bg1"/>
                  </a:solidFill>
                </a:endParaRPr>
              </a:p>
            </p:txBody>
          </p:sp>
        </mc:Choice>
        <mc:Fallback xmlns="">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1433347" y="2016004"/>
                <a:ext cx="8114144" cy="2134239"/>
              </a:xfrm>
              <a:prstGeom prst="rect">
                <a:avLst/>
              </a:prstGeom>
              <a:blipFill>
                <a:blip r:embed="rId2"/>
                <a:stretch>
                  <a:fillRect l="-27031" t="-208876" r="-1875" b="-299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65BB9A5-0E0B-E442-95ED-B738F3E01813}"/>
                  </a:ext>
                </a:extLst>
              </p:cNvPr>
              <p:cNvSpPr/>
              <p:nvPr/>
            </p:nvSpPr>
            <p:spPr>
              <a:xfrm>
                <a:off x="3104085" y="4059634"/>
                <a:ext cx="6557243" cy="2427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solidFill>
                                <a:schemeClr val="bg1"/>
                              </a:solidFill>
                              <a:latin typeface="Cambria Math" panose="02040503050406030204" pitchFamily="18" charset="0"/>
                            </a:rPr>
                          </m:ctrlPr>
                        </m:dPr>
                        <m:e>
                          <m:sSup>
                            <m:sSupPr>
                              <m:ctrlPr>
                                <a:rPr lang="en-US" sz="4000" b="1" i="1" smtClean="0">
                                  <a:solidFill>
                                    <a:schemeClr val="bg1"/>
                                  </a:solidFill>
                                  <a:latin typeface="Cambria Math" panose="02040503050406030204" pitchFamily="18" charset="0"/>
                                </a:rPr>
                              </m:ctrlPr>
                            </m:sSupPr>
                            <m:e>
                              <m:d>
                                <m:dPr>
                                  <m:ctrlPr>
                                    <a:rPr lang="en-US" sz="4000" i="1">
                                      <a:solidFill>
                                        <a:schemeClr val="bg1"/>
                                      </a:solidFill>
                                      <a:latin typeface="Cambria Math" panose="02040503050406030204" pitchFamily="18" charset="0"/>
                                    </a:rPr>
                                  </m:ctrlPr>
                                </m:dPr>
                                <m:e>
                                  <m:m>
                                    <m:mPr>
                                      <m:mcs>
                                        <m:mc>
                                          <m:mcPr>
                                            <m:count m:val="1"/>
                                            <m:mcJc m:val="center"/>
                                          </m:mcPr>
                                        </m:mc>
                                      </m:mcs>
                                      <m:ctrlPr>
                                        <a:rPr lang="en-US" sz="4000" i="1">
                                          <a:solidFill>
                                            <a:schemeClr val="bg1"/>
                                          </a:solidFill>
                                          <a:latin typeface="Cambria Math" panose="02040503050406030204" pitchFamily="18" charset="0"/>
                                        </a:rPr>
                                      </m:ctrlPr>
                                    </m:mPr>
                                    <m:mr>
                                      <m:e>
                                        <m:d>
                                          <m:dPr>
                                            <m:ctrlPr>
                                              <a:rPr lang="en-US" sz="4000" i="1">
                                                <a:solidFill>
                                                  <a:schemeClr val="bg1"/>
                                                </a:solidFill>
                                                <a:latin typeface="Cambria Math" panose="02040503050406030204" pitchFamily="18" charset="0"/>
                                              </a:rPr>
                                            </m:ctrlPr>
                                          </m:dPr>
                                          <m:e>
                                            <m:r>
                                              <m:rPr>
                                                <m:brk m:alnAt="7"/>
                                              </m:rP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1</m:t>
                                                </m:r>
                                              </m:sub>
                                            </m:sSub>
                                          </m:e>
                                        </m:d>
                                        <m:r>
                                          <a:rPr lang="en-US" sz="4000" i="1">
                                            <a:solidFill>
                                              <a:schemeClr val="bg1"/>
                                            </a:solidFill>
                                            <a:latin typeface="Cambria Math" panose="02040503050406030204" pitchFamily="18" charset="0"/>
                                          </a:rPr>
                                          <m:t>𝑍</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r>
                                      <m:e>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𝑌</m:t>
                                            </m:r>
                                            <m:r>
                                              <a:rPr lang="en-US" sz="4000" i="1">
                                                <a:solidFill>
                                                  <a:schemeClr val="bg1"/>
                                                </a:solidFill>
                                                <a:latin typeface="Cambria Math" panose="02040503050406030204" pitchFamily="18" charset="0"/>
                                              </a:rPr>
                                              <m:t>−</m:t>
                                            </m:r>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𝜇</m:t>
                                                </m:r>
                                              </m:e>
                                              <m:sub>
                                                <m:r>
                                                  <a:rPr lang="en-US" sz="4000" i="1">
                                                    <a:solidFill>
                                                      <a:schemeClr val="bg1"/>
                                                    </a:solidFill>
                                                    <a:latin typeface="Cambria Math" panose="02040503050406030204" pitchFamily="18" charset="0"/>
                                                  </a:rPr>
                                                  <m:t>0</m:t>
                                                </m:r>
                                              </m:sub>
                                            </m:sSub>
                                          </m:e>
                                        </m:d>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d>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mr>
                                    <m:mr>
                                      <m:e>
                                        <m:r>
                                          <a:rPr lang="en-US" sz="4000" b="1">
                                            <a:solidFill>
                                              <a:schemeClr val="bg1"/>
                                            </a:solidFill>
                                            <a:latin typeface="Cambria Math" panose="02040503050406030204" pitchFamily="18" charset="0"/>
                                          </a:rPr>
                                          <m:t>𝐗</m:t>
                                        </m:r>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𝑍</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i="1">
                                                    <a:solidFill>
                                                      <a:schemeClr val="bg1"/>
                                                    </a:solidFill>
                                                    <a:latin typeface="Cambria Math" panose="02040503050406030204" pitchFamily="18" charset="0"/>
                                                  </a:rPr>
                                                </m:ctrlPr>
                                              </m:dPr>
                                              <m:e>
                                                <m:r>
                                                  <a:rPr lang="en-US" sz="4000" b="1">
                                                    <a:solidFill>
                                                      <a:schemeClr val="bg1"/>
                                                    </a:solidFill>
                                                    <a:latin typeface="Cambria Math" panose="02040503050406030204" pitchFamily="18" charset="0"/>
                                                  </a:rPr>
                                                  <m:t>𝐗</m:t>
                                                </m:r>
                                                <m:r>
                                                  <a:rPr lang="en-US" sz="4000" i="1">
                                                    <a:solidFill>
                                                      <a:schemeClr val="bg1"/>
                                                    </a:solidFill>
                                                    <a:latin typeface="Cambria Math" panose="02040503050406030204" pitchFamily="18" charset="0"/>
                                                  </a:rPr>
                                                  <m:t>, </m:t>
                                                </m:r>
                                                <m:r>
                                                  <a:rPr lang="en-US" sz="4000" b="1" i="1">
                                                    <a:solidFill>
                                                      <a:schemeClr val="bg1"/>
                                                    </a:solidFill>
                                                    <a:latin typeface="Cambria Math" panose="02040503050406030204" pitchFamily="18" charset="0"/>
                                                  </a:rPr>
                                                  <m:t>𝜷</m:t>
                                                </m:r>
                                              </m:e>
                                            </m:d>
                                          </m:e>
                                        </m:d>
                                      </m:e>
                                    </m:mr>
                                  </m:m>
                                </m:e>
                              </m:d>
                            </m:e>
                            <m:sup>
                              <m:r>
                                <a:rPr lang="en-US" sz="4000" b="1" i="1" smtClean="0">
                                  <a:solidFill>
                                    <a:schemeClr val="bg1"/>
                                  </a:solidFill>
                                  <a:latin typeface="Cambria Math" panose="02040503050406030204" pitchFamily="18" charset="0"/>
                                </a:rPr>
                                <m:t>𝑻</m:t>
                              </m:r>
                            </m:sup>
                          </m:sSup>
                        </m:e>
                      </m:d>
                    </m:oMath>
                  </m:oMathPara>
                </a14:m>
                <a:endParaRPr lang="en-US" sz="4000" dirty="0"/>
              </a:p>
            </p:txBody>
          </p:sp>
        </mc:Choice>
        <mc:Fallback xmlns="">
          <p:sp>
            <p:nvSpPr>
              <p:cNvPr id="3" name="Rectangle 2">
                <a:extLst>
                  <a:ext uri="{FF2B5EF4-FFF2-40B4-BE49-F238E27FC236}">
                    <a16:creationId xmlns:a16="http://schemas.microsoft.com/office/drawing/2014/main" id="{165BB9A5-0E0B-E442-95ED-B738F3E01813}"/>
                  </a:ext>
                </a:extLst>
              </p:cNvPr>
              <p:cNvSpPr>
                <a:spLocks noRot="1" noChangeAspect="1" noMove="1" noResize="1" noEditPoints="1" noAdjustHandles="1" noChangeArrowheads="1" noChangeShapeType="1" noTextEdit="1"/>
              </p:cNvSpPr>
              <p:nvPr/>
            </p:nvSpPr>
            <p:spPr>
              <a:xfrm>
                <a:off x="3104085" y="4059634"/>
                <a:ext cx="6557243" cy="2427652"/>
              </a:xfrm>
              <a:prstGeom prst="rect">
                <a:avLst/>
              </a:prstGeom>
              <a:blipFill>
                <a:blip r:embed="rId3"/>
                <a:stretch>
                  <a:fillRect t="-214583" r="-60039" b="-308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52617-84E0-4E40-935C-AAADFFB39A49}"/>
                  </a:ext>
                </a:extLst>
              </p:cNvPr>
              <p:cNvSpPr txBox="1"/>
              <p:nvPr/>
            </p:nvSpPr>
            <p:spPr>
              <a:xfrm>
                <a:off x="3412681" y="609469"/>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8" name="TextBox 7">
                <a:extLst>
                  <a:ext uri="{FF2B5EF4-FFF2-40B4-BE49-F238E27FC236}">
                    <a16:creationId xmlns:a16="http://schemas.microsoft.com/office/drawing/2014/main" id="{CD652617-84E0-4E40-935C-AAADFFB39A49}"/>
                  </a:ext>
                </a:extLst>
              </p:cNvPr>
              <p:cNvSpPr txBox="1">
                <a:spLocks noRot="1" noChangeAspect="1" noMove="1" noResize="1" noEditPoints="1" noAdjustHandles="1" noChangeArrowheads="1" noChangeShapeType="1" noTextEdit="1"/>
              </p:cNvSpPr>
              <p:nvPr/>
            </p:nvSpPr>
            <p:spPr>
              <a:xfrm>
                <a:off x="3412681" y="609469"/>
                <a:ext cx="5442837" cy="769441"/>
              </a:xfrm>
              <a:prstGeom prst="rect">
                <a:avLst/>
              </a:prstGeom>
              <a:blipFill>
                <a:blip r:embed="rId4"/>
                <a:stretch>
                  <a:fillRect l="-3730" t="-8197" r="-2331" b="-36066"/>
                </a:stretch>
              </a:blipFill>
            </p:spPr>
            <p:txBody>
              <a:bodyPr/>
              <a:lstStyle/>
              <a:p>
                <a:r>
                  <a:rPr lang="en-US">
                    <a:noFill/>
                  </a:rPr>
                  <a:t> </a:t>
                </a:r>
              </a:p>
            </p:txBody>
          </p:sp>
        </mc:Fallback>
      </mc:AlternateContent>
    </p:spTree>
    <p:extLst>
      <p:ext uri="{BB962C8B-B14F-4D97-AF65-F5344CB8AC3E}">
        <p14:creationId xmlns:p14="http://schemas.microsoft.com/office/powerpoint/2010/main" val="2968002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219600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b="0" i="0" smtClean="0">
                              <a:solidFill>
                                <a:schemeClr val="tx1">
                                  <a:lumMod val="75000"/>
                                  <a:lumOff val="25000"/>
                                </a:schemeClr>
                              </a:solidFill>
                              <a:latin typeface="Cambria Math" panose="02040503050406030204" pitchFamily="18" charset="0"/>
                            </a:rPr>
                            <m:t>cov</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r>
                                <a:rPr lang="en-US" sz="4000" b="0" i="1" smtClean="0">
                                  <a:solidFill>
                                    <a:schemeClr val="tx1">
                                      <a:lumMod val="75000"/>
                                      <a:lumOff val="25000"/>
                                    </a:schemeClr>
                                  </a:solidFill>
                                  <a:latin typeface="Cambria Math" panose="02040503050406030204" pitchFamily="18" charset="0"/>
                                </a:rPr>
                                <m:t>,</m:t>
                              </m:r>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1,2</m:t>
                          </m:r>
                        </m:sub>
                      </m:sSub>
                    </m:oMath>
                  </m:oMathPara>
                </a14:m>
                <a:endParaRPr lang="en-US" sz="4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12969486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1</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1,1</m:t>
                          </m:r>
                        </m:sub>
                      </m:sSub>
                    </m:oMath>
                  </m:oMathPara>
                </a14:m>
                <a:endParaRPr lang="en-US" sz="4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tx1">
                                  <a:lumMod val="75000"/>
                                  <a:lumOff val="25000"/>
                                </a:schemeClr>
                              </a:solidFill>
                              <a:latin typeface="Cambria Math" panose="02040503050406030204" pitchFamily="18" charset="0"/>
                            </a:rPr>
                          </m:ctrlPr>
                        </m:accPr>
                        <m:e>
                          <m:r>
                            <m:rPr>
                              <m:sty m:val="p"/>
                            </m:rPr>
                            <a:rPr lang="en-US" sz="4000">
                              <a:solidFill>
                                <a:schemeClr val="tx1">
                                  <a:lumMod val="75000"/>
                                  <a:lumOff val="25000"/>
                                </a:schemeClr>
                              </a:solidFill>
                              <a:latin typeface="Cambria Math" panose="02040503050406030204" pitchFamily="18" charset="0"/>
                            </a:rPr>
                            <m:t>var</m:t>
                          </m:r>
                        </m:e>
                      </m:acc>
                      <m:d>
                        <m:dPr>
                          <m:ctrlPr>
                            <a:rPr lang="en-US" sz="4000" b="0" i="1" smtClean="0">
                              <a:solidFill>
                                <a:schemeClr val="tx1">
                                  <a:lumMod val="75000"/>
                                  <a:lumOff val="25000"/>
                                </a:schemeClr>
                              </a:solidFill>
                              <a:latin typeface="Cambria Math" panose="02040503050406030204" pitchFamily="18" charset="0"/>
                            </a:rPr>
                          </m:ctrlPr>
                        </m:d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0" i="1" smtClean="0">
                                      <a:solidFill>
                                        <a:schemeClr val="tx1">
                                          <a:lumMod val="75000"/>
                                          <a:lumOff val="25000"/>
                                        </a:schemeClr>
                                      </a:solidFill>
                                      <a:latin typeface="Cambria Math" panose="02040503050406030204" pitchFamily="18" charset="0"/>
                                    </a:rPr>
                                    <m:t>𝜇</m:t>
                                  </m:r>
                                </m:e>
                              </m:acc>
                            </m:e>
                            <m:sub>
                              <m:r>
                                <a:rPr lang="en-US" sz="4000" b="0" i="1" smtClean="0">
                                  <a:solidFill>
                                    <a:schemeClr val="tx1">
                                      <a:lumMod val="75000"/>
                                      <a:lumOff val="25000"/>
                                    </a:schemeClr>
                                  </a:solidFill>
                                  <a:latin typeface="Cambria Math" panose="02040503050406030204" pitchFamily="18" charset="0"/>
                                </a:rPr>
                                <m:t>0</m:t>
                              </m:r>
                            </m:sub>
                          </m:sSub>
                        </m:e>
                      </m:d>
                      <m:r>
                        <a:rPr lang="en-US" sz="4000" b="0" i="1" smtClean="0">
                          <a:solidFill>
                            <a:schemeClr val="tx1">
                              <a:lumMod val="75000"/>
                              <a:lumOff val="25000"/>
                            </a:schemeClr>
                          </a:solidFill>
                          <a:latin typeface="Cambria Math" panose="02040503050406030204" pitchFamily="18" charset="0"/>
                        </a:rPr>
                        <m:t>=</m:t>
                      </m:r>
                      <m:f>
                        <m:fPr>
                          <m:ctrlPr>
                            <a:rPr lang="en-US" sz="4000" i="1">
                              <a:solidFill>
                                <a:schemeClr val="tx1">
                                  <a:lumMod val="75000"/>
                                  <a:lumOff val="25000"/>
                                </a:schemeClr>
                              </a:solidFill>
                              <a:latin typeface="Cambria Math" panose="02040503050406030204" pitchFamily="18" charset="0"/>
                            </a:rPr>
                          </m:ctrlPr>
                        </m:fPr>
                        <m:num>
                          <m:r>
                            <a:rPr lang="en-US" sz="4000">
                              <a:solidFill>
                                <a:schemeClr val="tx1">
                                  <a:lumMod val="75000"/>
                                  <a:lumOff val="25000"/>
                                </a:schemeClr>
                              </a:solidFill>
                              <a:latin typeface="Cambria Math" panose="02040503050406030204" pitchFamily="18" charset="0"/>
                            </a:rPr>
                            <m:t>1</m:t>
                          </m:r>
                        </m:num>
                        <m:den>
                          <m:r>
                            <m:rPr>
                              <m:sty m:val="p"/>
                            </m:rPr>
                            <a:rPr lang="en-US" sz="4000">
                              <a:solidFill>
                                <a:schemeClr val="tx1">
                                  <a:lumMod val="75000"/>
                                  <a:lumOff val="25000"/>
                                </a:schemeClr>
                              </a:solidFill>
                              <a:latin typeface="Cambria Math" panose="02040503050406030204" pitchFamily="18" charset="0"/>
                            </a:rPr>
                            <m:t>n</m:t>
                          </m:r>
                        </m:den>
                      </m:f>
                      <m:sSub>
                        <m:sSubPr>
                          <m:ctrlPr>
                            <a:rPr lang="en-US" sz="4000" b="0" i="1" smtClean="0">
                              <a:solidFill>
                                <a:schemeClr val="tx1">
                                  <a:lumMod val="75000"/>
                                  <a:lumOff val="25000"/>
                                </a:schemeClr>
                              </a:solidFill>
                              <a:latin typeface="Cambria Math" panose="02040503050406030204" pitchFamily="18" charset="0"/>
                            </a:rPr>
                          </m:ctrlPr>
                        </m:sSubPr>
                        <m:e>
                          <m:d>
                            <m:dPr>
                              <m:ctrlPr>
                                <a:rPr lang="en-US" sz="4000" b="0" i="1" smtClean="0">
                                  <a:solidFill>
                                    <a:schemeClr val="tx1">
                                      <a:lumMod val="75000"/>
                                      <a:lumOff val="25000"/>
                                    </a:schemeClr>
                                  </a:solidFill>
                                  <a:latin typeface="Cambria Math" panose="02040503050406030204" pitchFamily="18" charset="0"/>
                                </a:rPr>
                              </m:ctrlPr>
                            </m:dPr>
                            <m:e>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−1</m:t>
                                  </m:r>
                                </m:sup>
                              </m:sSup>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𝐁</m:t>
                                      </m:r>
                                    </m:e>
                                  </m:acc>
                                </m:e>
                                <m:sub>
                                  <m:r>
                                    <a:rPr lang="en-US" sz="4000" b="0" i="1" smtClean="0">
                                      <a:solidFill>
                                        <a:schemeClr val="tx1">
                                          <a:lumMod val="75000"/>
                                          <a:lumOff val="25000"/>
                                        </a:schemeClr>
                                      </a:solidFill>
                                      <a:latin typeface="Cambria Math" panose="02040503050406030204" pitchFamily="18" charset="0"/>
                                    </a:rPr>
                                    <m:t>𝑛</m:t>
                                  </m:r>
                                </m:sub>
                              </m:sSub>
                              <m:sSup>
                                <m:sSupPr>
                                  <m:ctrlPr>
                                    <a:rPr lang="en-US" sz="4000" b="0" i="1" smtClean="0">
                                      <a:solidFill>
                                        <a:schemeClr val="tx1">
                                          <a:lumMod val="75000"/>
                                          <a:lumOff val="25000"/>
                                        </a:schemeClr>
                                      </a:solidFill>
                                      <a:latin typeface="Cambria Math" panose="02040503050406030204" pitchFamily="18" charset="0"/>
                                    </a:rPr>
                                  </m:ctrlPr>
                                </m:sSupPr>
                                <m:e>
                                  <m:sSub>
                                    <m:sSubPr>
                                      <m:ctrlPr>
                                        <a:rPr lang="en-US" sz="4000" b="0" i="1" smtClean="0">
                                          <a:solidFill>
                                            <a:schemeClr val="tx1">
                                              <a:lumMod val="75000"/>
                                              <a:lumOff val="25000"/>
                                            </a:schemeClr>
                                          </a:solidFill>
                                          <a:latin typeface="Cambria Math" panose="02040503050406030204" pitchFamily="18" charset="0"/>
                                        </a:rPr>
                                      </m:ctrlPr>
                                    </m:sSubPr>
                                    <m:e>
                                      <m:acc>
                                        <m:accPr>
                                          <m:chr m:val="̂"/>
                                          <m:ctrlPr>
                                            <a:rPr lang="en-US" sz="4000" b="1" i="1" smtClean="0">
                                              <a:solidFill>
                                                <a:schemeClr val="tx1">
                                                  <a:lumMod val="75000"/>
                                                  <a:lumOff val="25000"/>
                                                </a:schemeClr>
                                              </a:solidFill>
                                              <a:latin typeface="Cambria Math" panose="02040503050406030204" pitchFamily="18" charset="0"/>
                                            </a:rPr>
                                          </m:ctrlPr>
                                        </m:accPr>
                                        <m:e>
                                          <m:r>
                                            <a:rPr lang="en-US" sz="4000" b="1" i="0" smtClean="0">
                                              <a:solidFill>
                                                <a:schemeClr val="tx1">
                                                  <a:lumMod val="75000"/>
                                                  <a:lumOff val="25000"/>
                                                </a:schemeClr>
                                              </a:solidFill>
                                              <a:latin typeface="Cambria Math" panose="02040503050406030204" pitchFamily="18" charset="0"/>
                                            </a:rPr>
                                            <m:t>𝐀</m:t>
                                          </m:r>
                                        </m:e>
                                      </m:acc>
                                    </m:e>
                                    <m:sub>
                                      <m:r>
                                        <a:rPr lang="en-US" sz="4000" b="0" i="1" smtClean="0">
                                          <a:solidFill>
                                            <a:schemeClr val="tx1">
                                              <a:lumMod val="75000"/>
                                              <a:lumOff val="25000"/>
                                            </a:schemeClr>
                                          </a:solidFill>
                                          <a:latin typeface="Cambria Math" panose="02040503050406030204" pitchFamily="18" charset="0"/>
                                        </a:rPr>
                                        <m:t>𝑛</m:t>
                                      </m:r>
                                    </m:sub>
                                  </m:sSub>
                                </m:e>
                                <m:sup>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𝑇</m:t>
                                  </m:r>
                                </m:sup>
                              </m:sSup>
                            </m:e>
                          </m:d>
                        </m:e>
                        <m:sub>
                          <m:r>
                            <a:rPr lang="en-US" sz="4000" b="0" i="1" smtClean="0">
                              <a:solidFill>
                                <a:schemeClr val="tx1">
                                  <a:lumMod val="75000"/>
                                  <a:lumOff val="25000"/>
                                </a:schemeClr>
                              </a:solidFill>
                              <a:latin typeface="Cambria Math" panose="02040503050406030204" pitchFamily="18" charset="0"/>
                            </a:rPr>
                            <m:t>2,2</m:t>
                          </m:r>
                        </m:sub>
                      </m:sSub>
                    </m:oMath>
                  </m:oMathPara>
                </a14:m>
                <a:endParaRPr lang="en-US" sz="40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1274995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a:xfrm>
            <a:off x="838200" y="365125"/>
            <a:ext cx="10515600" cy="1325563"/>
          </a:xfrm>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771857" y="1482141"/>
                <a:ext cx="6744475"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1,1</m:t>
                          </m:r>
                        </m:sub>
                      </m:sSub>
                    </m:oMath>
                  </m:oMathPara>
                </a14:m>
                <a:endParaRPr lang="en-US" sz="4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771857" y="1482141"/>
                <a:ext cx="6744475" cy="1216487"/>
              </a:xfrm>
              <a:prstGeom prst="rect">
                <a:avLst/>
              </a:prstGeom>
              <a:blipFill>
                <a:blip r:embed="rId3"/>
                <a:stretch>
                  <a:fillRect l="-376"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F48948C-C7A8-4F42-9812-65A60633D1D8}"/>
                  </a:ext>
                </a:extLst>
              </p:cNvPr>
              <p:cNvSpPr txBox="1"/>
              <p:nvPr/>
            </p:nvSpPr>
            <p:spPr>
              <a:xfrm>
                <a:off x="2759995" y="3310689"/>
                <a:ext cx="6768198"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a:solidFill>
                                <a:schemeClr val="bg1"/>
                              </a:solidFill>
                              <a:latin typeface="Cambria Math" panose="02040503050406030204" pitchFamily="18" charset="0"/>
                            </a:rPr>
                            <m:t>var</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2,2</m:t>
                          </m:r>
                        </m:sub>
                      </m:sSub>
                    </m:oMath>
                  </m:oMathPara>
                </a14:m>
                <a:endParaRPr lang="en-US" sz="4000" dirty="0">
                  <a:solidFill>
                    <a:schemeClr val="bg1"/>
                  </a:solidFill>
                </a:endParaRPr>
              </a:p>
            </p:txBody>
          </p:sp>
        </mc:Choice>
        <mc:Fallback>
          <p:sp>
            <p:nvSpPr>
              <p:cNvPr id="4" name="TextBox 3">
                <a:extLst>
                  <a:ext uri="{FF2B5EF4-FFF2-40B4-BE49-F238E27FC236}">
                    <a16:creationId xmlns:a16="http://schemas.microsoft.com/office/drawing/2014/main" id="{BF48948C-C7A8-4F42-9812-65A60633D1D8}"/>
                  </a:ext>
                </a:extLst>
              </p:cNvPr>
              <p:cNvSpPr txBox="1">
                <a:spLocks noRot="1" noChangeAspect="1" noMove="1" noResize="1" noEditPoints="1" noAdjustHandles="1" noChangeArrowheads="1" noChangeShapeType="1" noTextEdit="1"/>
              </p:cNvSpPr>
              <p:nvPr/>
            </p:nvSpPr>
            <p:spPr>
              <a:xfrm>
                <a:off x="2759995" y="3310689"/>
                <a:ext cx="6768198" cy="1216487"/>
              </a:xfrm>
              <a:prstGeom prst="rect">
                <a:avLst/>
              </a:prstGeom>
              <a:blipFill>
                <a:blip r:embed="rId4"/>
                <a:stretch>
                  <a:fillRect l="-375" t="-104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21CA82A-C2EA-194E-A589-FB34C585ECC2}"/>
                  </a:ext>
                </a:extLst>
              </p:cNvPr>
              <p:cNvSpPr txBox="1"/>
              <p:nvPr/>
            </p:nvSpPr>
            <p:spPr>
              <a:xfrm>
                <a:off x="2397075" y="4984580"/>
                <a:ext cx="7494039" cy="1216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bg1"/>
                              </a:solidFill>
                              <a:latin typeface="Cambria Math" panose="02040503050406030204" pitchFamily="18" charset="0"/>
                            </a:rPr>
                          </m:ctrlPr>
                        </m:accPr>
                        <m:e>
                          <m:r>
                            <m:rPr>
                              <m:sty m:val="p"/>
                            </m:rPr>
                            <a:rPr lang="en-US" sz="4000" b="0" i="0" smtClean="0">
                              <a:solidFill>
                                <a:schemeClr val="bg1"/>
                              </a:solidFill>
                              <a:latin typeface="Cambria Math" panose="02040503050406030204" pitchFamily="18" charset="0"/>
                            </a:rPr>
                            <m:t>cov</m:t>
                          </m:r>
                        </m:e>
                      </m:acc>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1</m:t>
                                  </m:r>
                                </m:sub>
                              </m:sSub>
                              <m:r>
                                <a:rPr lang="en-US" sz="4000" b="0" i="1" smtClean="0">
                                  <a:solidFill>
                                    <a:schemeClr val="bg1"/>
                                  </a:solidFill>
                                  <a:latin typeface="Cambria Math" panose="02040503050406030204" pitchFamily="18" charset="0"/>
                                </a:rPr>
                                <m:t>,</m:t>
                              </m:r>
                              <m:acc>
                                <m:accPr>
                                  <m:chr m:val="̂"/>
                                  <m:ctrlPr>
                                    <a:rPr lang="en-US" sz="4000" b="1" i="1" smtClean="0">
                                      <a:solidFill>
                                        <a:schemeClr val="bg1"/>
                                      </a:solidFill>
                                      <a:latin typeface="Cambria Math" panose="02040503050406030204" pitchFamily="18" charset="0"/>
                                    </a:rPr>
                                  </m:ctrlPr>
                                </m:accPr>
                                <m:e>
                                  <m:r>
                                    <a:rPr lang="en-US" sz="4000" b="0" i="1" smtClean="0">
                                      <a:solidFill>
                                        <a:schemeClr val="bg1"/>
                                      </a:solidFill>
                                      <a:latin typeface="Cambria Math" panose="02040503050406030204" pitchFamily="18" charset="0"/>
                                    </a:rPr>
                                    <m:t>𝜇</m:t>
                                  </m:r>
                                </m:e>
                              </m:acc>
                            </m:e>
                            <m:sub>
                              <m:r>
                                <a:rPr lang="en-US" sz="4000" b="0" i="1" smtClean="0">
                                  <a:solidFill>
                                    <a:schemeClr val="bg1"/>
                                  </a:solidFill>
                                  <a:latin typeface="Cambria Math" panose="02040503050406030204" pitchFamily="18" charset="0"/>
                                </a:rPr>
                                <m:t>0</m:t>
                              </m:r>
                            </m:sub>
                          </m:sSub>
                        </m:e>
                      </m:d>
                      <m:r>
                        <a:rPr lang="en-US" sz="4000" b="0" i="1" smtClean="0">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a:solidFill>
                                <a:schemeClr val="bg1"/>
                              </a:solidFill>
                              <a:latin typeface="Cambria Math" panose="02040503050406030204" pitchFamily="18" charset="0"/>
                            </a:rPr>
                            <m:t>1</m:t>
                          </m:r>
                        </m:num>
                        <m:den>
                          <m:r>
                            <m:rPr>
                              <m:sty m:val="p"/>
                            </m:rPr>
                            <a:rPr lang="en-US" sz="4000">
                              <a:solidFill>
                                <a:schemeClr val="bg1"/>
                              </a:solidFill>
                              <a:latin typeface="Cambria Math" panose="02040503050406030204" pitchFamily="18" charset="0"/>
                            </a:rPr>
                            <m:t>n</m:t>
                          </m:r>
                        </m:den>
                      </m:f>
                      <m:sSub>
                        <m:sSubPr>
                          <m:ctrlPr>
                            <a:rPr lang="en-US" sz="4000" b="0" i="1" smtClean="0">
                              <a:solidFill>
                                <a:schemeClr val="bg1"/>
                              </a:solidFill>
                              <a:latin typeface="Cambria Math" panose="02040503050406030204" pitchFamily="18" charset="0"/>
                            </a:rPr>
                          </m:ctrlPr>
                        </m:sSubPr>
                        <m:e>
                          <m:d>
                            <m:dPr>
                              <m:ctrlPr>
                                <a:rPr lang="en-US" sz="4000" b="0" i="1" smtClean="0">
                                  <a:solidFill>
                                    <a:schemeClr val="bg1"/>
                                  </a:solidFill>
                                  <a:latin typeface="Cambria Math" panose="02040503050406030204" pitchFamily="18" charset="0"/>
                                </a:rPr>
                              </m:ctrlPr>
                            </m:dPr>
                            <m:e>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−1</m:t>
                                  </m:r>
                                </m:sup>
                              </m:sSup>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𝐁</m:t>
                                      </m:r>
                                    </m:e>
                                  </m:acc>
                                </m:e>
                                <m:sub>
                                  <m:r>
                                    <a:rPr lang="en-US" sz="4000" b="0" i="1" smtClean="0">
                                      <a:solidFill>
                                        <a:schemeClr val="bg1"/>
                                      </a:solidFill>
                                      <a:latin typeface="Cambria Math" panose="02040503050406030204" pitchFamily="18" charset="0"/>
                                    </a:rPr>
                                    <m:t>𝑛</m:t>
                                  </m:r>
                                </m:sub>
                              </m:sSub>
                              <m:sSup>
                                <m:sSupPr>
                                  <m:ctrlPr>
                                    <a:rPr lang="en-US" sz="4000" b="0" i="1" smtClean="0">
                                      <a:solidFill>
                                        <a:schemeClr val="bg1"/>
                                      </a:solidFill>
                                      <a:latin typeface="Cambria Math" panose="02040503050406030204" pitchFamily="18" charset="0"/>
                                    </a:rPr>
                                  </m:ctrlPr>
                                </m:sSupPr>
                                <m:e>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𝐀</m:t>
                                          </m:r>
                                        </m:e>
                                      </m:acc>
                                    </m:e>
                                    <m:sub>
                                      <m:r>
                                        <a:rPr lang="en-US" sz="4000" b="0" i="1" smtClean="0">
                                          <a:solidFill>
                                            <a:schemeClr val="bg1"/>
                                          </a:solidFill>
                                          <a:latin typeface="Cambria Math" panose="02040503050406030204" pitchFamily="18" charset="0"/>
                                        </a:rPr>
                                        <m:t>𝑛</m:t>
                                      </m:r>
                                    </m:sub>
                                  </m:sSub>
                                </m:e>
                                <m:sup>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𝑇</m:t>
                                  </m:r>
                                </m:sup>
                              </m:sSup>
                            </m:e>
                          </m:d>
                        </m:e>
                        <m:sub>
                          <m:r>
                            <a:rPr lang="en-US" sz="4000" b="0" i="1" smtClean="0">
                              <a:solidFill>
                                <a:schemeClr val="bg1"/>
                              </a:solidFill>
                              <a:latin typeface="Cambria Math" panose="02040503050406030204" pitchFamily="18" charset="0"/>
                            </a:rPr>
                            <m:t>1,2</m:t>
                          </m:r>
                        </m:sub>
                      </m:sSub>
                    </m:oMath>
                  </m:oMathPara>
                </a14:m>
                <a:endParaRPr lang="en-US" sz="4000" dirty="0">
                  <a:solidFill>
                    <a:schemeClr val="bg1"/>
                  </a:solidFill>
                </a:endParaRPr>
              </a:p>
            </p:txBody>
          </p:sp>
        </mc:Choice>
        <mc:Fallback>
          <p:sp>
            <p:nvSpPr>
              <p:cNvPr id="5" name="TextBox 4">
                <a:extLst>
                  <a:ext uri="{FF2B5EF4-FFF2-40B4-BE49-F238E27FC236}">
                    <a16:creationId xmlns:a16="http://schemas.microsoft.com/office/drawing/2014/main" id="{E21CA82A-C2EA-194E-A589-FB34C585ECC2}"/>
                  </a:ext>
                </a:extLst>
              </p:cNvPr>
              <p:cNvSpPr txBox="1">
                <a:spLocks noRot="1" noChangeAspect="1" noMove="1" noResize="1" noEditPoints="1" noAdjustHandles="1" noChangeArrowheads="1" noChangeShapeType="1" noTextEdit="1"/>
              </p:cNvSpPr>
              <p:nvPr/>
            </p:nvSpPr>
            <p:spPr>
              <a:xfrm>
                <a:off x="2397075" y="4984580"/>
                <a:ext cx="7494039" cy="1216487"/>
              </a:xfrm>
              <a:prstGeom prst="rect">
                <a:avLst/>
              </a:prstGeom>
              <a:blipFill>
                <a:blip r:embed="rId5"/>
                <a:stretch>
                  <a:fillRect l="-338" b="-4124"/>
                </a:stretch>
              </a:blipFill>
            </p:spPr>
            <p:txBody>
              <a:bodyPr/>
              <a:lstStyle/>
              <a:p>
                <a:r>
                  <a:rPr lang="en-US">
                    <a:noFill/>
                  </a:rPr>
                  <a:t> </a:t>
                </a:r>
              </a:p>
            </p:txBody>
          </p:sp>
        </mc:Fallback>
      </mc:AlternateContent>
    </p:spTree>
    <p:extLst>
      <p:ext uri="{BB962C8B-B14F-4D97-AF65-F5344CB8AC3E}">
        <p14:creationId xmlns:p14="http://schemas.microsoft.com/office/powerpoint/2010/main" val="941407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What if we want to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a:bodyPr>
          <a:lstStyle/>
          <a:p>
            <a:r>
              <a:rPr lang="en-US" dirty="0"/>
              <a:t>Fit a weighted generalized linear model Y ~ Z + </a:t>
            </a:r>
            <a:r>
              <a:rPr lang="en-US" b="1" dirty="0"/>
              <a:t>X</a:t>
            </a:r>
          </a:p>
          <a:p>
            <a:r>
              <a:rPr lang="en-US" dirty="0"/>
              <a:t>Doubly robust estimator</a:t>
            </a:r>
          </a:p>
        </p:txBody>
      </p:sp>
    </p:spTree>
    <p:extLst>
      <p:ext uri="{BB962C8B-B14F-4D97-AF65-F5344CB8AC3E}">
        <p14:creationId xmlns:p14="http://schemas.microsoft.com/office/powerpoint/2010/main" val="3467263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Fit a weighted generalized linear model Y ~ Z + </a:t>
            </a:r>
            <a:r>
              <a:rPr lang="en-US" b="1" dirty="0">
                <a:solidFill>
                  <a:schemeClr val="tx1">
                    <a:lumMod val="75000"/>
                    <a:lumOff val="25000"/>
                  </a:schemeClr>
                </a:solidFill>
              </a:rPr>
              <a:t>X</a:t>
            </a:r>
          </a:p>
          <a:p>
            <a:r>
              <a:rPr lang="en-US" dirty="0">
                <a:solidFill>
                  <a:schemeClr val="tx1">
                    <a:lumMod val="75000"/>
                    <a:lumOff val="25000"/>
                  </a:schemeClr>
                </a:solidFill>
              </a:rPr>
              <a:t>Doubly robust estimator</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1" i="0"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m:rPr>
                                              <m:sty m:val="p"/>
                                            </m:rPr>
                                            <a:rPr lang="en-US" sz="2800" b="0" i="0" smtClean="0">
                                              <a:solidFill>
                                                <a:schemeClr val="tx1">
                                                  <a:lumMod val="75000"/>
                                                  <a:lumOff val="25000"/>
                                                </a:schemeClr>
                                              </a:solidFill>
                                              <a:latin typeface="Cambria Math" panose="02040503050406030204" pitchFamily="18" charset="0"/>
                                            </a:rPr>
                                            <m:t>i</m:t>
                                          </m:r>
                                        </m:sub>
                                      </m:sSub>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e>
                                  </m:d>
                                  <m:r>
                                    <a:rPr lang="en-US" sz="2800" i="1">
                                      <a:solidFill>
                                        <a:schemeClr val="tx1">
                                          <a:lumMod val="75000"/>
                                          <a:lumOff val="25000"/>
                                        </a:schemeClr>
                                      </a:solidFill>
                                      <a:latin typeface="Cambria Math" panose="02040503050406030204" pitchFamily="18" charset="0"/>
                                    </a:rPr>
                                    <m:t>𝑒</m:t>
                                  </m:r>
                                  <m:d>
                                    <m:dPr>
                                      <m:ctrlPr>
                                        <a:rPr lang="en-US" sz="2800"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m:rPr>
                                              <m:sty m:val="p"/>
                                            </m:rPr>
                                            <a:rPr lang="en-US" sz="2800">
                                              <a:solidFill>
                                                <a:schemeClr val="tx1">
                                                  <a:lumMod val="75000"/>
                                                  <a:lumOff val="25000"/>
                                                </a:schemeClr>
                                              </a:solidFill>
                                              <a:latin typeface="Cambria Math" panose="02040503050406030204" pitchFamily="18" charset="0"/>
                                            </a:rPr>
                                            <m:t>i</m:t>
                                          </m:r>
                                        </m:sub>
                                      </m:sSub>
                                      <m:r>
                                        <a:rPr lang="en-US" sz="2800" i="1">
                                          <a:solidFill>
                                            <a:schemeClr val="tx1">
                                              <a:lumMod val="75000"/>
                                              <a:lumOff val="25000"/>
                                            </a:schemeClr>
                                          </a:solidFill>
                                          <a:latin typeface="Cambria Math" panose="02040503050406030204" pitchFamily="18" charset="0"/>
                                        </a:rPr>
                                        <m:t>, </m:t>
                                      </m:r>
                                      <m:r>
                                        <a:rPr lang="en-US" sz="2800" b="1" i="1">
                                          <a:solidFill>
                                            <a:schemeClr val="tx1">
                                              <a:lumMod val="75000"/>
                                              <a:lumOff val="2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tx1">
                                  <a:lumMod val="75000"/>
                                  <a:lumOff val="25000"/>
                                </a:schemeClr>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𝑍</m:t>
                                      </m:r>
                                    </m:e>
                                    <m:sub>
                                      <m:r>
                                        <a:rPr lang="en-US" sz="2800" b="0" i="1" smtClean="0">
                                          <a:solidFill>
                                            <a:schemeClr val="tx1">
                                              <a:lumMod val="75000"/>
                                              <a:lumOff val="25000"/>
                                            </a:schemeClr>
                                          </a:solidFill>
                                          <a:latin typeface="Cambria Math" panose="02040503050406030204" pitchFamily="18" charset="0"/>
                                        </a:rPr>
                                        <m:t>𝑖</m:t>
                                      </m:r>
                                    </m:sub>
                                  </m:sSub>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1" i="1" smtClean="0">
                                              <a:solidFill>
                                                <a:schemeClr val="tx1">
                                                  <a:lumMod val="75000"/>
                                                  <a:lumOff val="25000"/>
                                                </a:schemeClr>
                                              </a:solidFill>
                                              <a:latin typeface="Cambria Math" panose="02040503050406030204" pitchFamily="18" charset="0"/>
                                            </a:rPr>
                                          </m:ctrlPr>
                                        </m:dPr>
                                        <m:e>
                                          <m:sSub>
                                            <m:sSubPr>
                                              <m:ctrlPr>
                                                <a:rPr lang="en-US" sz="2800" b="1"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1"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sSub>
                                        <m:sSubPr>
                                          <m:ctrlPr>
                                            <a:rPr lang="en-US" sz="2800" b="0" i="1" smtClean="0">
                                              <a:solidFill>
                                                <a:schemeClr val="tx1">
                                                  <a:lumMod val="75000"/>
                                                  <a:lumOff val="25000"/>
                                                </a:schemeClr>
                                              </a:solidFill>
                                              <a:latin typeface="Cambria Math" panose="02040503050406030204" pitchFamily="18" charset="0"/>
                                            </a:rPr>
                                          </m:ctrlPr>
                                        </m:sSubPr>
                                        <m:e>
                                          <m:r>
                                            <a:rPr lang="en-US" sz="2800" b="1" i="0" smtClean="0">
                                              <a:solidFill>
                                                <a:schemeClr val="tx1">
                                                  <a:lumMod val="75000"/>
                                                  <a:lumOff val="25000"/>
                                                </a:schemeClr>
                                              </a:solidFill>
                                              <a:latin typeface="Cambria Math" panose="02040503050406030204" pitchFamily="18" charset="0"/>
                                            </a:rPr>
                                            <m:t>𝐗</m:t>
                                          </m:r>
                                        </m:e>
                                        <m:sub>
                                          <m:r>
                                            <a:rPr lang="en-US" sz="2800" b="0" i="1" smtClean="0">
                                              <a:solidFill>
                                                <a:schemeClr val="tx1">
                                                  <a:lumMod val="75000"/>
                                                  <a:lumOff val="25000"/>
                                                </a:schemeClr>
                                              </a:solidFill>
                                              <a:latin typeface="Cambria Math" panose="02040503050406030204" pitchFamily="18" charset="0"/>
                                            </a:rPr>
                                            <m:t>𝑖</m:t>
                                          </m:r>
                                        </m:sub>
                                      </m:sSub>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1" i="1" smtClean="0">
                                                  <a:solidFill>
                                                    <a:schemeClr val="tx1">
                                                      <a:lumMod val="75000"/>
                                                      <a:lumOff val="25000"/>
                                                    </a:schemeClr>
                                                  </a:solidFill>
                                                  <a:latin typeface="Cambria Math" panose="02040503050406030204" pitchFamily="18" charset="0"/>
                                                </a:rPr>
                                              </m:ctrlPr>
                                            </m:accPr>
                                            <m:e>
                                              <m:r>
                                                <a:rPr lang="en-US" sz="2800" b="1" i="0" smtClean="0">
                                                  <a:solidFill>
                                                    <a:schemeClr val="tx1">
                                                      <a:lumMod val="75000"/>
                                                      <a:lumOff val="25000"/>
                                                    </a:schemeClr>
                                                  </a:solidFill>
                                                  <a:latin typeface="Cambria Math" panose="02040503050406030204" pitchFamily="18" charset="0"/>
                                                </a:rPr>
                                                <m:t>𝛂</m:t>
                                              </m:r>
                                            </m:e>
                                          </m:acc>
                                        </m:e>
                                        <m:sub>
                                          <m:r>
                                            <a:rPr lang="en-US" sz="2800" b="0" i="1" smtClean="0">
                                              <a:solidFill>
                                                <a:schemeClr val="tx1">
                                                  <a:lumMod val="75000"/>
                                                  <a:lumOff val="2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tx1">
                                          <a:lumMod val="75000"/>
                                          <a:lumOff val="25000"/>
                                        </a:schemeClr>
                                      </a:solidFill>
                                      <a:latin typeface="Cambria Math" panose="02040503050406030204" pitchFamily="18" charset="0"/>
                                    </a:rPr>
                                  </m:ctrlPr>
                                </m:dPr>
                                <m:e>
                                  <m:sSub>
                                    <m:sSubPr>
                                      <m:ctrlPr>
                                        <a:rPr lang="en-US" sz="2800" i="1" smtClean="0">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𝑍</m:t>
                                      </m:r>
                                    </m:e>
                                    <m:sub>
                                      <m:r>
                                        <a:rPr lang="en-US" sz="2800" i="1">
                                          <a:solidFill>
                                            <a:schemeClr val="tx1">
                                              <a:lumMod val="75000"/>
                                              <a:lumOff val="25000"/>
                                            </a:schemeClr>
                                          </a:solidFill>
                                          <a:latin typeface="Cambria Math" panose="02040503050406030204" pitchFamily="18" charset="0"/>
                                        </a:rPr>
                                        <m:t>𝑖</m:t>
                                      </m:r>
                                    </m:sub>
                                  </m:sSub>
                                  <m:d>
                                    <m:dPr>
                                      <m:ctrlPr>
                                        <a:rPr lang="en-US" sz="2800" i="1" smtClean="0">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panose="02040503050406030204" pitchFamily="18" charset="0"/>
                                        </a:rPr>
                                        <m:t>1−</m:t>
                                      </m:r>
                                      <m:r>
                                        <a:rPr lang="en-US" sz="2800" i="1">
                                          <a:solidFill>
                                            <a:schemeClr val="tx1">
                                              <a:lumMod val="75000"/>
                                              <a:lumOff val="25000"/>
                                            </a:schemeClr>
                                          </a:solidFill>
                                          <a:latin typeface="Cambria Math" panose="02040503050406030204" pitchFamily="18" charset="0"/>
                                        </a:rPr>
                                        <m:t>𝑒</m:t>
                                      </m:r>
                                      <m:d>
                                        <m:dPr>
                                          <m:ctrlPr>
                                            <a:rPr lang="en-US" sz="2800" b="1" i="1">
                                              <a:solidFill>
                                                <a:schemeClr val="tx1">
                                                  <a:lumMod val="75000"/>
                                                  <a:lumOff val="25000"/>
                                                </a:schemeClr>
                                              </a:solidFill>
                                              <a:latin typeface="Cambria Math" panose="02040503050406030204" pitchFamily="18" charset="0"/>
                                            </a:rPr>
                                          </m:ctrlPr>
                                        </m:dPr>
                                        <m:e>
                                          <m:sSub>
                                            <m:sSubPr>
                                              <m:ctrlPr>
                                                <a:rPr lang="en-US" sz="2800" b="1" i="1">
                                                  <a:solidFill>
                                                    <a:schemeClr val="tx1">
                                                      <a:lumMod val="75000"/>
                                                      <a:lumOff val="25000"/>
                                                    </a:schemeClr>
                                                  </a:solidFill>
                                                  <a:latin typeface="Cambria Math" panose="02040503050406030204" pitchFamily="18" charset="0"/>
                                                </a:rPr>
                                              </m:ctrlPr>
                                            </m:sSubPr>
                                            <m:e>
                                              <m:r>
                                                <a:rPr lang="en-US" sz="2800" b="1">
                                                  <a:solidFill>
                                                    <a:schemeClr val="tx1">
                                                      <a:lumMod val="75000"/>
                                                      <a:lumOff val="25000"/>
                                                    </a:schemeClr>
                                                  </a:solidFill>
                                                  <a:latin typeface="Cambria Math" panose="02040503050406030204" pitchFamily="18" charset="0"/>
                                                </a:rPr>
                                                <m:t>𝐗</m:t>
                                              </m:r>
                                            </m:e>
                                            <m:sub>
                                              <m:r>
                                                <a:rPr lang="en-US" sz="2800" i="1">
                                                  <a:solidFill>
                                                    <a:schemeClr val="tx1">
                                                      <a:lumMod val="75000"/>
                                                      <a:lumOff val="25000"/>
                                                    </a:schemeClr>
                                                  </a:solidFill>
                                                  <a:latin typeface="Cambria Math" panose="02040503050406030204" pitchFamily="18" charset="0"/>
                                                </a:rPr>
                                                <m:t>𝑖</m:t>
                                              </m:r>
                                            </m:sub>
                                          </m:sSub>
                                          <m:r>
                                            <a:rPr lang="en-US" sz="2800" b="1" i="1">
                                              <a:solidFill>
                                                <a:schemeClr val="tx1">
                                                  <a:lumMod val="75000"/>
                                                  <a:lumOff val="25000"/>
                                                </a:schemeClr>
                                              </a:solidFill>
                                              <a:latin typeface="Cambria Math" panose="02040503050406030204" pitchFamily="18" charset="0"/>
                                            </a:rPr>
                                            <m:t>,</m:t>
                                          </m:r>
                                          <m:r>
                                            <a:rPr lang="en-US" sz="2800" b="1" i="1">
                                              <a:solidFill>
                                                <a:schemeClr val="tx1">
                                                  <a:lumMod val="75000"/>
                                                  <a:lumOff val="25000"/>
                                                </a:schemeClr>
                                              </a:solidFill>
                                              <a:latin typeface="Cambria Math" panose="02040503050406030204" pitchFamily="18" charset="0"/>
                                            </a:rPr>
                                            <m:t>𝜷</m:t>
                                          </m:r>
                                        </m:e>
                                      </m:d>
                                    </m:e>
                                  </m:d>
                                  <m:r>
                                    <a:rPr lang="en-US" sz="2800" i="1">
                                      <a:solidFill>
                                        <a:schemeClr val="tx1">
                                          <a:lumMod val="75000"/>
                                          <a:lumOff val="25000"/>
                                        </a:schemeClr>
                                      </a:solidFill>
                                      <a:latin typeface="Cambria Math" panose="02040503050406030204" pitchFamily="18" charset="0"/>
                                    </a:rPr>
                                    <m:t>+</m:t>
                                  </m:r>
                                  <m:d>
                                    <m:dPr>
                                      <m:ctrlPr>
                                        <a:rPr lang="en-US" sz="2800" i="1" smtClean="0">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7165</TotalTime>
  <Words>3431</Words>
  <Application>Microsoft Macintosh PowerPoint</Application>
  <PresentationFormat>Widescreen</PresentationFormat>
  <Paragraphs>617</Paragraphs>
  <Slides>165</Slides>
  <Notes>66</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ＭＳ Ｐゴシック</vt:lpstr>
      <vt:lpstr>Arial</vt:lpstr>
      <vt:lpstr>Calibri</vt:lpstr>
      <vt:lpstr>Cambria Math</vt:lpstr>
      <vt:lpstr>Franklin Gothic Heavy</vt:lpstr>
      <vt:lpstr>Franklin Gothic Medium</vt:lpstr>
      <vt:lpstr>Mangal</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Exploring finite-sample bias in propensity score weighting choices</vt:lpstr>
      <vt:lpstr>Observational Studies</vt:lpstr>
      <vt:lpstr>PowerPoint Presentation</vt:lpstr>
      <vt:lpstr>PowerPoint Presentation</vt:lpstr>
      <vt:lpstr>Potential outcomes</vt:lpstr>
      <vt:lpstr>Potential outcomes</vt:lpstr>
      <vt:lpstr>Potential outcomes</vt:lpstr>
      <vt:lpstr>Potential outcomes</vt:lpstr>
      <vt:lpstr>Causal Quantities</vt:lpstr>
      <vt:lpstr>Average treatment effect</vt:lpstr>
      <vt:lpstr>Average treatment effect</vt:lpstr>
      <vt:lpstr>No unmeasured confounders</vt:lpstr>
      <vt:lpstr>Propensity score</vt:lpstr>
      <vt:lpstr>Average treatment effect</vt:lpstr>
      <vt:lpstr>Average treatment effect</vt:lpstr>
      <vt:lpstr>Average treatment effect</vt:lpstr>
      <vt:lpstr>Average treatment effect</vt:lpstr>
      <vt:lpstr>PowerPoint Presentation</vt:lpstr>
      <vt:lpstr>Average treatment effect among the treated</vt:lpstr>
      <vt:lpstr>Average treatment effect among the treated</vt:lpstr>
      <vt:lpstr>PowerPoint Presentation</vt:lpstr>
      <vt:lpstr>Average treatment effect among the controls</vt:lpstr>
      <vt:lpstr>Average treatment effect among the controls</vt:lpstr>
      <vt:lpstr>PowerPoint Presentation</vt:lpstr>
      <vt:lpstr>Average treatment effect among the evenly matchable</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Doubly robust estimator</vt:lpstr>
      <vt:lpstr>Doubly robust estimator</vt:lpstr>
      <vt:lpstr>Doubly robust estimator</vt:lpstr>
      <vt:lpstr>Doubly robust estimator</vt:lpstr>
      <vt:lpstr>Doubly robust estimator</vt:lpstr>
      <vt:lpstr>Doubly robust estimator</vt:lpstr>
      <vt:lpstr>Doubly robust estimator</vt:lpstr>
      <vt:lpstr>Freedman &amp; Berk  Simulation</vt:lpstr>
      <vt:lpstr>PowerPoint Presentation</vt:lpstr>
      <vt:lpstr>Fit a misspecified model</vt:lpstr>
      <vt:lpstr>Continuous outcome</vt:lpstr>
      <vt:lpstr>Simulation</vt:lpstr>
      <vt:lpstr>PowerPoint Presentation</vt:lpstr>
      <vt:lpstr>PowerPoint Presentation</vt:lpstr>
      <vt:lpstr>PowerPoint Presentation</vt:lpstr>
      <vt:lpstr>Binary outcome</vt:lpstr>
      <vt:lpstr>Simulation</vt:lpstr>
      <vt:lpstr>PowerPoint Presentation</vt:lpstr>
      <vt:lpstr>PowerPoint Presentation</vt:lpstr>
      <vt:lpstr>PowerPoint Presentation</vt:lpstr>
      <vt:lpstr>PowerPoint Presentation</vt:lpstr>
      <vt:lpstr>Binary outcome  (revised)</vt:lpstr>
      <vt:lpstr>Simulation</vt:lpstr>
      <vt:lpstr>Simulation</vt:lpstr>
      <vt:lpstr>Simulation</vt:lpstr>
      <vt:lpstr>PowerPoint Presentation</vt:lpstr>
      <vt:lpstr>PowerPoint Presentation</vt:lpstr>
      <vt:lpstr>PowerPoint Presentation</vt:lpstr>
      <vt:lpstr>PowerPoint Presentation</vt:lpstr>
      <vt:lpstr>Standard errors</vt:lpstr>
      <vt:lpstr>PowerPoint Presentation</vt:lpstr>
      <vt:lpstr>PowerPoint Presentation</vt:lpstr>
      <vt:lpstr>Recap</vt:lpstr>
      <vt:lpstr>Q&amp;A</vt:lpstr>
      <vt:lpstr>Doubly robust and large sample variance estimator for overlap weights</vt:lpstr>
      <vt:lpstr>ATO estimator</vt:lpstr>
      <vt:lpstr>ATO estimator</vt:lpstr>
      <vt:lpstr>ATO estimator</vt:lpstr>
      <vt:lpstr>ATO estimator</vt:lpstr>
      <vt:lpstr>ATO estimator</vt:lpstr>
      <vt:lpstr>ATO estimator</vt:lpstr>
      <vt:lpstr>How to</vt:lpstr>
      <vt:lpstr>How to</vt:lpstr>
      <vt:lpstr>Williamson 2013</vt:lpstr>
      <vt:lpstr>ATO estimator</vt:lpstr>
      <vt:lpstr>Sandwich estimator</vt:lpstr>
      <vt:lpstr>Sandwich estimator</vt:lpstr>
      <vt:lpstr>PowerPoint Presentation</vt:lpstr>
      <vt:lpstr>PowerPoint Presentation</vt:lpstr>
      <vt:lpstr>PowerPoint Presentation</vt:lpstr>
      <vt:lpstr>PowerPoint Presentation</vt:lpstr>
      <vt:lpstr>PowerPoint Presentation</vt:lpstr>
      <vt:lpstr>Sandwich estimator</vt:lpstr>
      <vt:lpstr>PowerPoint Presentation</vt:lpstr>
      <vt:lpstr>Sandwich estimator</vt:lpstr>
      <vt:lpstr>Sandwich estimator</vt:lpstr>
      <vt:lpstr>Sandwich estimator</vt:lpstr>
      <vt:lpstr>Sandwich estimator</vt:lpstr>
      <vt:lpstr>Sandwich estimator</vt:lpstr>
      <vt:lpstr>What if we want to also adjust the outcome model?</vt:lpstr>
      <vt:lpstr>How to</vt:lpstr>
      <vt:lpstr>How to</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Sandwich estimator</vt:lpstr>
      <vt:lpstr>ATO DR estimator</vt:lpstr>
      <vt:lpstr>ATO DR estimator</vt:lpstr>
      <vt:lpstr>ATO DR estimator</vt:lpstr>
      <vt:lpstr>ATO DR estimator</vt:lpstr>
      <vt:lpstr>Freedman &amp; Berk*  Simulation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bias ratio estimated se / true se  RMSE 95% coverage</vt:lpstr>
      <vt:lpstr>bias ratio estimated se / true se  RMSE 95% coverage</vt:lpstr>
      <vt:lpstr>Continuous outcome</vt:lpstr>
      <vt:lpstr>Simulation</vt:lpstr>
      <vt:lpstr>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Contextualized Tipping Point Sensitivity Analyses for Unmeasured Confounding</vt:lpstr>
      <vt:lpstr>Meaningful confounders</vt:lpstr>
      <vt:lpstr>Standardized mean difference</vt:lpstr>
      <vt:lpstr>PowerPoint Presentation</vt:lpstr>
      <vt:lpstr>Standardized Mean Difference</vt:lpstr>
      <vt:lpstr>Standardized Mean Difference</vt:lpstr>
      <vt:lpstr>PowerPoint Presentation</vt:lpstr>
      <vt:lpstr>Outcome model</vt:lpstr>
      <vt:lpstr>Outcome model</vt:lpstr>
      <vt:lpstr>Outcome model</vt:lpstr>
      <vt:lpstr>unmeasured confounding</vt:lpstr>
      <vt:lpstr>All you need</vt:lpstr>
      <vt:lpstr>All you need</vt:lpstr>
      <vt:lpstr>All you need</vt:lpstr>
      <vt:lpstr>Tipping point analyses</vt:lpstr>
      <vt:lpstr>All you need</vt:lpstr>
      <vt:lpstr>All you need</vt:lpstr>
      <vt:lpstr>Exposure-unmeasured confounder effect</vt:lpstr>
      <vt:lpstr>PowerPoint Presentation</vt:lpstr>
      <vt:lpstr>Confounding</vt:lpstr>
      <vt:lpstr>Standardized Mean Difference</vt:lpstr>
      <vt:lpstr>Standardized Mean Difference</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150</cp:revision>
  <dcterms:created xsi:type="dcterms:W3CDTF">2017-11-08T23:32:53Z</dcterms:created>
  <dcterms:modified xsi:type="dcterms:W3CDTF">2018-03-07T23:56:59Z</dcterms:modified>
</cp:coreProperties>
</file>